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5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6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7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1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1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1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theme/themeOverride16.xml" ContentType="application/vnd.openxmlformats-officedocument.themeOverrid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305" r:id="rId4"/>
    <p:sldId id="306" r:id="rId5"/>
    <p:sldId id="279" r:id="rId6"/>
    <p:sldId id="273" r:id="rId7"/>
    <p:sldId id="272" r:id="rId8"/>
    <p:sldId id="274" r:id="rId9"/>
    <p:sldId id="287" r:id="rId10"/>
    <p:sldId id="280" r:id="rId11"/>
    <p:sldId id="292" r:id="rId12"/>
    <p:sldId id="281" r:id="rId13"/>
    <p:sldId id="308" r:id="rId14"/>
    <p:sldId id="293" r:id="rId15"/>
    <p:sldId id="298" r:id="rId16"/>
    <p:sldId id="299" r:id="rId17"/>
    <p:sldId id="275" r:id="rId18"/>
    <p:sldId id="288" r:id="rId19"/>
    <p:sldId id="283" r:id="rId20"/>
    <p:sldId id="309" r:id="rId21"/>
    <p:sldId id="294" r:id="rId22"/>
    <p:sldId id="303" r:id="rId23"/>
    <p:sldId id="276" r:id="rId24"/>
    <p:sldId id="289" r:id="rId25"/>
    <p:sldId id="282" r:id="rId26"/>
    <p:sldId id="304" r:id="rId27"/>
    <p:sldId id="310" r:id="rId28"/>
    <p:sldId id="311" r:id="rId29"/>
    <p:sldId id="295" r:id="rId30"/>
    <p:sldId id="300" r:id="rId31"/>
    <p:sldId id="301" r:id="rId32"/>
    <p:sldId id="302" r:id="rId33"/>
    <p:sldId id="277" r:id="rId34"/>
    <p:sldId id="290" r:id="rId35"/>
    <p:sldId id="284" r:id="rId36"/>
    <p:sldId id="312" r:id="rId37"/>
    <p:sldId id="296" r:id="rId38"/>
    <p:sldId id="313" r:id="rId39"/>
    <p:sldId id="297" r:id="rId40"/>
    <p:sldId id="278" r:id="rId41"/>
    <p:sldId id="314" r:id="rId42"/>
    <p:sldId id="268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1D3"/>
    <a:srgbClr val="FED54F"/>
    <a:srgbClr val="5E80AE"/>
    <a:srgbClr val="EA7724"/>
    <a:srgbClr val="89BA5C"/>
    <a:srgbClr val="E60021"/>
    <a:srgbClr val="0066FF"/>
    <a:srgbClr val="616266"/>
    <a:srgbClr val="FFD57E"/>
    <a:srgbClr val="FF42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>
        <p:scale>
          <a:sx n="75" d="100"/>
          <a:sy n="75" d="100"/>
        </p:scale>
        <p:origin x="196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DBF1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56E-4558-A149-0CA08E3E8FA7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6E-4558-A149-0CA08E3E8FA7}"/>
              </c:ext>
            </c:extLst>
          </c:dPt>
          <c:cat>
            <c:strRef>
              <c:f>Planilha1!$A$2:$A$3</c:f>
              <c:strCache>
                <c:ptCount val="2"/>
                <c:pt idx="0">
                  <c:v>MIN</c:v>
                </c:pt>
                <c:pt idx="1">
                  <c:v>DIF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13.27</c:v>
                </c:pt>
                <c:pt idx="1">
                  <c:v>46.730000000000004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6E-4558-A149-0CA08E3E8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49-49B9-9650-33C9216FCC36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49-49B9-9650-33C9216FCC36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89.46418170613255</c:v>
                </c:pt>
                <c:pt idx="1">
                  <c:v>0.51793102700893123</c:v>
                </c:pt>
                <c:pt idx="2">
                  <c:v>9.6340612085462904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49-49B9-9650-33C9216FCC3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10.53581829386745</c:v>
                </c:pt>
                <c:pt idx="1">
                  <c:v>99.482068972991073</c:v>
                </c:pt>
                <c:pt idx="2">
                  <c:v>90.365938791453715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49-49B9-9650-33C9216FC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55024"/>
        <c:axId val="-1412749040"/>
      </c:barChart>
      <c:catAx>
        <c:axId val="-14127550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9040"/>
        <c:crosses val="autoZero"/>
        <c:auto val="1"/>
        <c:lblAlgn val="ctr"/>
        <c:lblOffset val="100"/>
        <c:noMultiLvlLbl val="0"/>
      </c:catAx>
      <c:valAx>
        <c:axId val="-1412749040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41275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18D-4F35-AB24-0A6591E04A28}"/>
                </c:ext>
              </c:extLst>
            </c:dLbl>
            <c:dLbl>
              <c:idx val="1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18D-4F35-AB24-0A6591E04A28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41.233556972032467</c:v>
                </c:pt>
                <c:pt idx="1">
                  <c:v>36.965688850073313</c:v>
                </c:pt>
                <c:pt idx="2">
                  <c:v>45.190671992355846</c:v>
                </c:pt>
                <c:pt idx="3">
                  <c:v>54.065468622267574</c:v>
                </c:pt>
                <c:pt idx="4">
                  <c:v>46.587314215084859</c:v>
                </c:pt>
                <c:pt idx="5">
                  <c:v>43.837273637920589</c:v>
                </c:pt>
                <c:pt idx="6">
                  <c:v>34.767070254070894</c:v>
                </c:pt>
                <c:pt idx="7">
                  <c:v>29.556422324334864</c:v>
                </c:pt>
                <c:pt idx="8">
                  <c:v>35.186653352631033</c:v>
                </c:pt>
                <c:pt idx="9">
                  <c:v>42.950781563994305</c:v>
                </c:pt>
                <c:pt idx="10">
                  <c:v>43.495929121131603</c:v>
                </c:pt>
                <c:pt idx="11">
                  <c:v>37.347065913686947</c:v>
                </c:pt>
                <c:pt idx="12">
                  <c:v>47.034321405654325</c:v>
                </c:pt>
                <c:pt idx="13">
                  <c:v>34.655927226778587</c:v>
                </c:pt>
                <c:pt idx="14">
                  <c:v>39.682441040913417</c:v>
                </c:pt>
                <c:pt idx="15">
                  <c:v>40.714613398278473</c:v>
                </c:pt>
                <c:pt idx="16">
                  <c:v>42.874078205193939</c:v>
                </c:pt>
                <c:pt idx="17">
                  <c:v>38.92181942175263</c:v>
                </c:pt>
                <c:pt idx="18">
                  <c:v>47.544643536629117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417318512"/>
        <c:axId val="-1417323952"/>
      </c:barChart>
      <c:catAx>
        <c:axId val="-141731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7323952"/>
        <c:crosses val="autoZero"/>
        <c:auto val="1"/>
        <c:lblAlgn val="ctr"/>
        <c:lblOffset val="100"/>
        <c:noMultiLvlLbl val="0"/>
      </c:catAx>
      <c:valAx>
        <c:axId val="-1417323952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41731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3A2-4B1D-A6E9-54067411E98A}"/>
                </c:ext>
              </c:extLst>
            </c:dLbl>
            <c:dLbl>
              <c:idx val="8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3A2-4B1D-A6E9-54067411E98A}"/>
                </c:ext>
              </c:extLst>
            </c:dLbl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3A2-4B1D-A6E9-54067411E98A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3A2-4B1D-A6E9-54067411E98A}"/>
                </c:ext>
              </c:extLst>
            </c:dLbl>
            <c:dLbl>
              <c:idx val="13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3A2-4B1D-A6E9-54067411E98A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72.78350060071989</c:v>
                </c:pt>
                <c:pt idx="1">
                  <c:v>76.133457349700777</c:v>
                </c:pt>
                <c:pt idx="2">
                  <c:v>69.67746175649701</c:v>
                </c:pt>
                <c:pt idx="3">
                  <c:v>68.514186134484959</c:v>
                </c:pt>
                <c:pt idx="4">
                  <c:v>76.701482253384</c:v>
                </c:pt>
                <c:pt idx="5">
                  <c:v>77.511083088310897</c:v>
                </c:pt>
                <c:pt idx="6">
                  <c:v>72.138242586846218</c:v>
                </c:pt>
                <c:pt idx="7">
                  <c:v>68.41772883939322</c:v>
                </c:pt>
                <c:pt idx="8">
                  <c:v>84.072738831764354</c:v>
                </c:pt>
                <c:pt idx="9">
                  <c:v>73.095994274746076</c:v>
                </c:pt>
                <c:pt idx="10">
                  <c:v>62.734243236016219</c:v>
                </c:pt>
                <c:pt idx="11">
                  <c:v>61.941944895457056</c:v>
                </c:pt>
                <c:pt idx="12">
                  <c:v>74.721938925927603</c:v>
                </c:pt>
                <c:pt idx="13">
                  <c:v>85.414659839799768</c:v>
                </c:pt>
                <c:pt idx="14">
                  <c:v>77.263907709679913</c:v>
                </c:pt>
                <c:pt idx="15">
                  <c:v>75.1748768748798</c:v>
                </c:pt>
                <c:pt idx="16">
                  <c:v>66.203887614392983</c:v>
                </c:pt>
                <c:pt idx="17">
                  <c:v>78.430424611562529</c:v>
                </c:pt>
                <c:pt idx="18">
                  <c:v>59.939469554646216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-25.443371594124759</c:v>
                </c:pt>
                <c:pt idx="1">
                  <c:v>-22.095949145297901</c:v>
                </c:pt>
                <c:pt idx="2">
                  <c:v>-28.547060666302521</c:v>
                </c:pt>
                <c:pt idx="3">
                  <c:v>-27.498950208295032</c:v>
                </c:pt>
                <c:pt idx="4">
                  <c:v>-22.048206853187232</c:v>
                </c:pt>
                <c:pt idx="5">
                  <c:v>-21.840006088536555</c:v>
                </c:pt>
                <c:pt idx="6">
                  <c:v>-26.565545510986588</c:v>
                </c:pt>
                <c:pt idx="7">
                  <c:v>-29.491268715715186</c:v>
                </c:pt>
                <c:pt idx="8">
                  <c:v>-13.814911363398721</c:v>
                </c:pt>
                <c:pt idx="9">
                  <c:v>-25.076618773116039</c:v>
                </c:pt>
                <c:pt idx="10">
                  <c:v>-35.868881985030029</c:v>
                </c:pt>
                <c:pt idx="11">
                  <c:v>-36.11896212824535</c:v>
                </c:pt>
                <c:pt idx="12">
                  <c:v>-23.350200505230472</c:v>
                </c:pt>
                <c:pt idx="13">
                  <c:v>-13.406672179777784</c:v>
                </c:pt>
                <c:pt idx="14">
                  <c:v>-21.047734681514747</c:v>
                </c:pt>
                <c:pt idx="15">
                  <c:v>-23.499680538909711</c:v>
                </c:pt>
                <c:pt idx="16">
                  <c:v>-32.561723169411621</c:v>
                </c:pt>
                <c:pt idx="17">
                  <c:v>-19.531321681491086</c:v>
                </c:pt>
                <c:pt idx="18">
                  <c:v>-35.494453103470555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30-4176-8D34-024716F8730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417323408"/>
        <c:axId val="-1417320688"/>
      </c:barChart>
      <c:catAx>
        <c:axId val="-141732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7320688"/>
        <c:crosses val="autoZero"/>
        <c:auto val="1"/>
        <c:lblAlgn val="ctr"/>
        <c:lblOffset val="100"/>
        <c:noMultiLvlLbl val="0"/>
      </c:catAx>
      <c:valAx>
        <c:axId val="-1417320688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41732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737-4ABB-AE8E-AB5CA2DDF94D}"/>
                </c:ext>
              </c:extLst>
            </c:dLbl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737-4ABB-AE8E-AB5CA2DDF94D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737-4ABB-AE8E-AB5CA2DDF94D}"/>
                </c:ext>
              </c:extLst>
            </c:dLbl>
            <c:dLbl>
              <c:idx val="13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737-4ABB-AE8E-AB5CA2DDF94D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89.46418170613255</c:v>
                </c:pt>
                <c:pt idx="1">
                  <c:v>87.204089117008124</c:v>
                </c:pt>
                <c:pt idx="2">
                  <c:v>91.559711857528214</c:v>
                </c:pt>
                <c:pt idx="3">
                  <c:v>88.801323073077853</c:v>
                </c:pt>
                <c:pt idx="4">
                  <c:v>84.146176202740875</c:v>
                </c:pt>
                <c:pt idx="5">
                  <c:v>91.183051048684746</c:v>
                </c:pt>
                <c:pt idx="6">
                  <c:v>91.047114262012443</c:v>
                </c:pt>
                <c:pt idx="7">
                  <c:v>91.953827666108495</c:v>
                </c:pt>
                <c:pt idx="8">
                  <c:v>83.153134813430356</c:v>
                </c:pt>
                <c:pt idx="9">
                  <c:v>88.955219167566028</c:v>
                </c:pt>
                <c:pt idx="10">
                  <c:v>95.635489896211922</c:v>
                </c:pt>
                <c:pt idx="11">
                  <c:v>95.224784864875019</c:v>
                </c:pt>
                <c:pt idx="12">
                  <c:v>89.161327978887016</c:v>
                </c:pt>
                <c:pt idx="13">
                  <c:v>81.171129397766052</c:v>
                </c:pt>
                <c:pt idx="14">
                  <c:v>88.861079315975616</c:v>
                </c:pt>
                <c:pt idx="15">
                  <c:v>86.076615039985043</c:v>
                </c:pt>
                <c:pt idx="16">
                  <c:v>90.867149705131027</c:v>
                </c:pt>
                <c:pt idx="17">
                  <c:v>89.277573926611396</c:v>
                </c:pt>
                <c:pt idx="18">
                  <c:v>94.59785633704422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-9.6340612085462904</c:v>
                </c:pt>
                <c:pt idx="1">
                  <c:v>-11.863568580708238</c:v>
                </c:pt>
                <c:pt idx="2">
                  <c:v>-7.5668892954990543</c:v>
                </c:pt>
                <c:pt idx="3">
                  <c:v>-10.331178696526885</c:v>
                </c:pt>
                <c:pt idx="4">
                  <c:v>-14.342857324210605</c:v>
                </c:pt>
                <c:pt idx="5">
                  <c:v>-8.6418170804728653</c:v>
                </c:pt>
                <c:pt idx="6">
                  <c:v>-8.3559034344796022</c:v>
                </c:pt>
                <c:pt idx="7">
                  <c:v>-6.6557120630252253</c:v>
                </c:pt>
                <c:pt idx="8">
                  <c:v>-16.21626237336638</c:v>
                </c:pt>
                <c:pt idx="9">
                  <c:v>-9.8860678415669607</c:v>
                </c:pt>
                <c:pt idx="10">
                  <c:v>-3.6592523723707546</c:v>
                </c:pt>
                <c:pt idx="11">
                  <c:v>-4.0517535516561303</c:v>
                </c:pt>
                <c:pt idx="12">
                  <c:v>-9.8759317653550323</c:v>
                </c:pt>
                <c:pt idx="13">
                  <c:v>-17.782691392495359</c:v>
                </c:pt>
                <c:pt idx="14">
                  <c:v>-10.393325820097148</c:v>
                </c:pt>
                <c:pt idx="15">
                  <c:v>-11.789616462364089</c:v>
                </c:pt>
                <c:pt idx="16">
                  <c:v>-8.6618640061270824</c:v>
                </c:pt>
                <c:pt idx="17">
                  <c:v>-9.9188885402285667</c:v>
                </c:pt>
                <c:pt idx="18">
                  <c:v>-4.4164274564594184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F9-403C-8A28-4782CF5962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417320144"/>
        <c:axId val="-1417321776"/>
      </c:barChart>
      <c:catAx>
        <c:axId val="-141732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7321776"/>
        <c:crosses val="autoZero"/>
        <c:auto val="1"/>
        <c:lblAlgn val="ctr"/>
        <c:lblOffset val="100"/>
        <c:noMultiLvlLbl val="0"/>
      </c:catAx>
      <c:valAx>
        <c:axId val="-1417321776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417320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28-48AD-BA42-267B8BA6451A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928-48AD-BA42-267B8BA6451A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24.66632659765007</c:v>
                </c:pt>
                <c:pt idx="1">
                  <c:v>1.3689068759278378</c:v>
                </c:pt>
                <c:pt idx="2">
                  <c:v>72.952379554194167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28-48AD-BA42-267B8BA6451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75.33367340234993</c:v>
                </c:pt>
                <c:pt idx="1">
                  <c:v>98.631093124072166</c:v>
                </c:pt>
                <c:pt idx="2">
                  <c:v>27.047620445805833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28-48AD-BA42-267B8BA64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40336"/>
        <c:axId val="-1412755568"/>
      </c:barChart>
      <c:catAx>
        <c:axId val="-141274033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55568"/>
        <c:crosses val="autoZero"/>
        <c:auto val="1"/>
        <c:lblAlgn val="ctr"/>
        <c:lblOffset val="100"/>
        <c:noMultiLvlLbl val="0"/>
      </c:catAx>
      <c:valAx>
        <c:axId val="-1412755568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41274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62C-4C4D-B5AB-78A4EAA3DAB2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62C-4C4D-B5AB-78A4EAA3DAB2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19.485033277795122</c:v>
                </c:pt>
                <c:pt idx="1">
                  <c:v>1.028984852299998</c:v>
                </c:pt>
                <c:pt idx="2">
                  <c:v>78.916385426793639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2C-4C4D-B5AB-78A4EAA3DAB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80.514966722204875</c:v>
                </c:pt>
                <c:pt idx="1">
                  <c:v>98.971015147700001</c:v>
                </c:pt>
                <c:pt idx="2">
                  <c:v>21.083614573206361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62C-4C4D-B5AB-78A4EAA3D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52848"/>
        <c:axId val="-1412747952"/>
      </c:barChart>
      <c:catAx>
        <c:axId val="-1412752848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7952"/>
        <c:crosses val="autoZero"/>
        <c:auto val="1"/>
        <c:lblAlgn val="ctr"/>
        <c:lblOffset val="100"/>
        <c:noMultiLvlLbl val="0"/>
      </c:catAx>
      <c:valAx>
        <c:axId val="-1412747952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41275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93534216565006E-2"/>
          <c:y val="0.12659512577049037"/>
          <c:w val="0.97670357814521347"/>
          <c:h val="0.541285235039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CB1-471F-A02B-C00CD0178011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CB1-471F-A02B-C00CD0178011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0</c:formatCode>
                <c:ptCount val="19"/>
                <c:pt idx="0">
                  <c:v>72.952379554194167</c:v>
                </c:pt>
                <c:pt idx="1">
                  <c:v>67.019384275075325</c:v>
                </c:pt>
                <c:pt idx="2">
                  <c:v>78.453380068645842</c:v>
                </c:pt>
                <c:pt idx="3">
                  <c:v>58.086662498961829</c:v>
                </c:pt>
                <c:pt idx="4">
                  <c:v>67.018660791612376</c:v>
                </c:pt>
                <c:pt idx="5">
                  <c:v>76.003226670779739</c:v>
                </c:pt>
                <c:pt idx="6">
                  <c:v>79.276830612731501</c:v>
                </c:pt>
                <c:pt idx="7">
                  <c:v>81.461500192698338</c:v>
                </c:pt>
                <c:pt idx="8">
                  <c:v>69.850654547787045</c:v>
                </c:pt>
                <c:pt idx="9">
                  <c:v>73.634040495453448</c:v>
                </c:pt>
                <c:pt idx="10">
                  <c:v>74.442633588445133</c:v>
                </c:pt>
                <c:pt idx="11">
                  <c:v>79.283677193720266</c:v>
                </c:pt>
                <c:pt idx="12">
                  <c:v>69.104790428583371</c:v>
                </c:pt>
                <c:pt idx="13">
                  <c:v>71.482557314531888</c:v>
                </c:pt>
                <c:pt idx="14">
                  <c:v>69.463234731597936</c:v>
                </c:pt>
                <c:pt idx="15">
                  <c:v>71.37917648730982</c:v>
                </c:pt>
                <c:pt idx="16">
                  <c:v>78.707515959817158</c:v>
                </c:pt>
                <c:pt idx="17">
                  <c:v>79.450087364362645</c:v>
                </c:pt>
                <c:pt idx="18">
                  <c:v>69.70538823559275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5-4308-8E6E-F787C9EB41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-1412751760"/>
        <c:axId val="-1412751216"/>
      </c:barChart>
      <c:catAx>
        <c:axId val="-141275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2751216"/>
        <c:crosses val="autoZero"/>
        <c:auto val="1"/>
        <c:lblAlgn val="ctr"/>
        <c:lblOffset val="100"/>
        <c:noMultiLvlLbl val="0"/>
      </c:catAx>
      <c:valAx>
        <c:axId val="-1412751216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41275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093534216565006E-2"/>
          <c:y val="0.12659512577049037"/>
          <c:w val="0.97670357814521347"/>
          <c:h val="0.5412852350392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7BBA-4F53-8C7B-28BE858B0F0A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0</c:formatCode>
                <c:ptCount val="19"/>
                <c:pt idx="0">
                  <c:v>78.916385426793639</c:v>
                </c:pt>
                <c:pt idx="1">
                  <c:v>74.578935660400404</c:v>
                </c:pt>
                <c:pt idx="2">
                  <c:v>82.938015695119361</c:v>
                </c:pt>
                <c:pt idx="3">
                  <c:v>73.671712778163936</c:v>
                </c:pt>
                <c:pt idx="4">
                  <c:v>73.988637538550776</c:v>
                </c:pt>
                <c:pt idx="5">
                  <c:v>80.971722889254508</c:v>
                </c:pt>
                <c:pt idx="6">
                  <c:v>81.09901430544501</c:v>
                </c:pt>
                <c:pt idx="7">
                  <c:v>83.924206398919651</c:v>
                </c:pt>
                <c:pt idx="8">
                  <c:v>74.086860919222943</c:v>
                </c:pt>
                <c:pt idx="9">
                  <c:v>80.942046825154392</c:v>
                </c:pt>
                <c:pt idx="10">
                  <c:v>79.640205325119297</c:v>
                </c:pt>
                <c:pt idx="11">
                  <c:v>82.228554428179152</c:v>
                </c:pt>
                <c:pt idx="12">
                  <c:v>77.281685943941298</c:v>
                </c:pt>
                <c:pt idx="13">
                  <c:v>77.324983047297962</c:v>
                </c:pt>
                <c:pt idx="14">
                  <c:v>77.534884417796263</c:v>
                </c:pt>
                <c:pt idx="15">
                  <c:v>79.739222629531639</c:v>
                </c:pt>
                <c:pt idx="16">
                  <c:v>79.393275565078213</c:v>
                </c:pt>
                <c:pt idx="17">
                  <c:v>83.398638977382731</c:v>
                </c:pt>
                <c:pt idx="18">
                  <c:v>78.993083870006572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F5-4308-8E6E-F787C9EB41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axId val="-1412747408"/>
        <c:axId val="-1412745232"/>
      </c:barChart>
      <c:catAx>
        <c:axId val="-141274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2745232"/>
        <c:crosses val="autoZero"/>
        <c:auto val="1"/>
        <c:lblAlgn val="ctr"/>
        <c:lblOffset val="100"/>
        <c:noMultiLvlLbl val="0"/>
      </c:catAx>
      <c:valAx>
        <c:axId val="-1412745232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41274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80C-4017-A93D-699E38914AA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80C-4017-A93D-699E38914AA9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83.253601499700508</c:v>
                </c:pt>
                <c:pt idx="1">
                  <c:v>0.4623215641369226</c:v>
                </c:pt>
                <c:pt idx="2">
                  <c:v>15.175741815268282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0C-4017-A93D-699E38914AA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16.746398500299492</c:v>
                </c:pt>
                <c:pt idx="1">
                  <c:v>99.537678435863072</c:v>
                </c:pt>
                <c:pt idx="2">
                  <c:v>84.824258184731718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80C-4017-A93D-699E38914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74624"/>
        <c:axId val="-1261287136"/>
      </c:barChart>
      <c:catAx>
        <c:axId val="-12612746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87136"/>
        <c:crosses val="autoZero"/>
        <c:auto val="1"/>
        <c:lblAlgn val="ctr"/>
        <c:lblOffset val="100"/>
        <c:noMultiLvlLbl val="0"/>
      </c:catAx>
      <c:valAx>
        <c:axId val="-1261287136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26127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2A-4119-8CC2-214412ADD392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2A-4119-8CC2-214412ADD392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83.89344233947736</c:v>
                </c:pt>
                <c:pt idx="1">
                  <c:v>0.42319770809456891</c:v>
                </c:pt>
                <c:pt idx="2">
                  <c:v>15.012355263606253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2A-4119-8CC2-214412ADD392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16.10655766052264</c:v>
                </c:pt>
                <c:pt idx="1">
                  <c:v>99.576802291905437</c:v>
                </c:pt>
                <c:pt idx="2">
                  <c:v>84.987644736393747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2A-4119-8CC2-214412ADD3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80064"/>
        <c:axId val="-1261278976"/>
      </c:barChart>
      <c:catAx>
        <c:axId val="-126128006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78976"/>
        <c:crosses val="autoZero"/>
        <c:auto val="1"/>
        <c:lblAlgn val="ctr"/>
        <c:lblOffset val="100"/>
        <c:noMultiLvlLbl val="0"/>
      </c:catAx>
      <c:valAx>
        <c:axId val="-1261278976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261280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ED54F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100" b="1" i="0" u="none" strike="noStrike" kern="1200" cap="none" spc="0" normalizeH="0" baseline="0">
                    <a:ln>
                      <a:noFill/>
                    </a:ln>
                    <a:solidFill>
                      <a:srgbClr val="FED54F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Planilha1!$A$2:$A$7</c:f>
              <c:strCache>
                <c:ptCount val="6"/>
                <c:pt idx="0">
                  <c:v>Branca</c:v>
                </c:pt>
                <c:pt idx="1">
                  <c:v>Amarela</c:v>
                </c:pt>
                <c:pt idx="2">
                  <c:v>Preta</c:v>
                </c:pt>
                <c:pt idx="3">
                  <c:v>Parda</c:v>
                </c:pt>
                <c:pt idx="4">
                  <c:v>Indígena</c:v>
                </c:pt>
                <c:pt idx="5">
                  <c:v>Outras</c:v>
                </c:pt>
              </c:strCache>
            </c:strRef>
          </c:cat>
          <c:val>
            <c:numRef>
              <c:f>Planilha1!$B$2:$B$7</c:f>
              <c:numCache>
                <c:formatCode>0</c:formatCode>
                <c:ptCount val="6"/>
                <c:pt idx="0">
                  <c:v>33.474900574812175</c:v>
                </c:pt>
                <c:pt idx="1">
                  <c:v>2.6154215768113893</c:v>
                </c:pt>
                <c:pt idx="2">
                  <c:v>16.507766745142906</c:v>
                </c:pt>
                <c:pt idx="3">
                  <c:v>41.832676241351749</c:v>
                </c:pt>
                <c:pt idx="4">
                  <c:v>1.1941860748340263</c:v>
                </c:pt>
                <c:pt idx="5">
                  <c:v>4.3750487870477315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2-4112-9F5F-1FCB1132D1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-1412749584"/>
        <c:axId val="-1412742512"/>
      </c:barChart>
      <c:catAx>
        <c:axId val="-141274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EA7724"/>
            </a:solidFill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0" lang="en-US" sz="11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2742512"/>
        <c:crosses val="autoZero"/>
        <c:auto val="1"/>
        <c:lblAlgn val="ctr"/>
        <c:lblOffset val="100"/>
        <c:noMultiLvlLbl val="0"/>
      </c:catAx>
      <c:valAx>
        <c:axId val="-1412742512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41274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C7-4EDF-833A-E78B0287CF21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CC7-4EDF-833A-E78B0287CF21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70.025386010709738</c:v>
                </c:pt>
                <c:pt idx="1">
                  <c:v>0.88075742635629528</c:v>
                </c:pt>
                <c:pt idx="2">
                  <c:v>28.555558401894171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CC7-4EDF-833A-E78B0287CF2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29.974613989290262</c:v>
                </c:pt>
                <c:pt idx="1">
                  <c:v>99.119242573643703</c:v>
                </c:pt>
                <c:pt idx="2">
                  <c:v>71.444441598105826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CC7-4EDF-833A-E78B0287CF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78432"/>
        <c:axId val="-1261289312"/>
      </c:barChart>
      <c:catAx>
        <c:axId val="-126127843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89312"/>
        <c:crosses val="autoZero"/>
        <c:auto val="1"/>
        <c:lblAlgn val="ctr"/>
        <c:lblOffset val="100"/>
        <c:noMultiLvlLbl val="0"/>
      </c:catAx>
      <c:valAx>
        <c:axId val="-1261289312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26127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2C-45D4-82CC-82800E7AFCEA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2C-45D4-82CC-82800E7AFCEA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78.946188114442762</c:v>
                </c:pt>
                <c:pt idx="1">
                  <c:v>0.83298214446068231</c:v>
                </c:pt>
                <c:pt idx="2">
                  <c:v>19.721015477876115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2C-45D4-82CC-82800E7AFCE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21.053811885557238</c:v>
                </c:pt>
                <c:pt idx="1">
                  <c:v>99.167017855539314</c:v>
                </c:pt>
                <c:pt idx="2">
                  <c:v>80.278984522123892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2C-45D4-82CC-82800E7AFC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87680"/>
        <c:axId val="-1261277888"/>
      </c:barChart>
      <c:catAx>
        <c:axId val="-126128768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77888"/>
        <c:crosses val="autoZero"/>
        <c:auto val="1"/>
        <c:lblAlgn val="ctr"/>
        <c:lblOffset val="100"/>
        <c:noMultiLvlLbl val="0"/>
      </c:catAx>
      <c:valAx>
        <c:axId val="-1261277888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26128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BB8-4CF4-A589-A07F6C5C32BA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BB8-4CF4-A589-A07F6C5C32BA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83.253601499700508</c:v>
                </c:pt>
                <c:pt idx="1">
                  <c:v>82.707639866274221</c:v>
                </c:pt>
                <c:pt idx="2">
                  <c:v>83.751877571223602</c:v>
                </c:pt>
                <c:pt idx="3">
                  <c:v>84.873841044484095</c:v>
                </c:pt>
                <c:pt idx="4">
                  <c:v>79.965640261746898</c:v>
                </c:pt>
                <c:pt idx="5">
                  <c:v>84.932364221977963</c:v>
                </c:pt>
                <c:pt idx="6">
                  <c:v>86.784481529262692</c:v>
                </c:pt>
                <c:pt idx="7">
                  <c:v>79.754481277986443</c:v>
                </c:pt>
                <c:pt idx="8">
                  <c:v>86.5545998419596</c:v>
                </c:pt>
                <c:pt idx="9">
                  <c:v>85.70188801019259</c:v>
                </c:pt>
                <c:pt idx="10">
                  <c:v>76.521003954082616</c:v>
                </c:pt>
                <c:pt idx="11">
                  <c:v>77.088506573550134</c:v>
                </c:pt>
                <c:pt idx="12">
                  <c:v>85.127623043872575</c:v>
                </c:pt>
                <c:pt idx="13">
                  <c:v>88.89125841765015</c:v>
                </c:pt>
                <c:pt idx="14">
                  <c:v>83.562179737474267</c:v>
                </c:pt>
                <c:pt idx="15">
                  <c:v>82.737725621339592</c:v>
                </c:pt>
                <c:pt idx="16">
                  <c:v>83.432228974386106</c:v>
                </c:pt>
                <c:pt idx="17">
                  <c:v>85.317975591125972</c:v>
                </c:pt>
                <c:pt idx="18">
                  <c:v>79.794600506422228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-15.175741815268282</c:v>
                </c:pt>
                <c:pt idx="1">
                  <c:v>-15.834443182012221</c:v>
                </c:pt>
                <c:pt idx="2">
                  <c:v>-14.57457296157372</c:v>
                </c:pt>
                <c:pt idx="3">
                  <c:v>-13.573564608997495</c:v>
                </c:pt>
                <c:pt idx="4">
                  <c:v>-18.344537816103067</c:v>
                </c:pt>
                <c:pt idx="5">
                  <c:v>-14.594899418660725</c:v>
                </c:pt>
                <c:pt idx="6">
                  <c:v>-11.723649803664967</c:v>
                </c:pt>
                <c:pt idx="7">
                  <c:v>-17.587952733789177</c:v>
                </c:pt>
                <c:pt idx="8">
                  <c:v>-11.832612279052814</c:v>
                </c:pt>
                <c:pt idx="9">
                  <c:v>-13.223648936229921</c:v>
                </c:pt>
                <c:pt idx="10">
                  <c:v>-21.131567374137948</c:v>
                </c:pt>
                <c:pt idx="11">
                  <c:v>-20.606133859310145</c:v>
                </c:pt>
                <c:pt idx="12">
                  <c:v>-13.938813205178171</c:v>
                </c:pt>
                <c:pt idx="13">
                  <c:v>-9.3761249200436243</c:v>
                </c:pt>
                <c:pt idx="14">
                  <c:v>-15.119627877980465</c:v>
                </c:pt>
                <c:pt idx="15">
                  <c:v>-13.621366897474326</c:v>
                </c:pt>
                <c:pt idx="16">
                  <c:v>-15.629955250857307</c:v>
                </c:pt>
                <c:pt idx="17">
                  <c:v>-14.231740732824125</c:v>
                </c:pt>
                <c:pt idx="18">
                  <c:v>-17.882001227053912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B841-4600-89DD-140988E524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261286592"/>
        <c:axId val="-1261281152"/>
      </c:barChart>
      <c:catAx>
        <c:axId val="-126128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61281152"/>
        <c:crosses val="autoZero"/>
        <c:auto val="1"/>
        <c:lblAlgn val="ctr"/>
        <c:lblOffset val="100"/>
        <c:noMultiLvlLbl val="0"/>
      </c:catAx>
      <c:valAx>
        <c:axId val="-1261281152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26128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83.89344233947736</c:v>
                </c:pt>
                <c:pt idx="1">
                  <c:v>82.728547484567713</c:v>
                </c:pt>
                <c:pt idx="2">
                  <c:v>84.956592561956143</c:v>
                </c:pt>
                <c:pt idx="3">
                  <c:v>82.393957041890147</c:v>
                </c:pt>
                <c:pt idx="4">
                  <c:v>81.389354615420302</c:v>
                </c:pt>
                <c:pt idx="5">
                  <c:v>86.939111705429241</c:v>
                </c:pt>
                <c:pt idx="6">
                  <c:v>85.968678308933804</c:v>
                </c:pt>
                <c:pt idx="7">
                  <c:v>81.967459794207485</c:v>
                </c:pt>
                <c:pt idx="8">
                  <c:v>83.770724352874907</c:v>
                </c:pt>
                <c:pt idx="9">
                  <c:v>85.131859585445682</c:v>
                </c:pt>
                <c:pt idx="10">
                  <c:v>81.969264852429873</c:v>
                </c:pt>
                <c:pt idx="11">
                  <c:v>82.196064617717781</c:v>
                </c:pt>
                <c:pt idx="12">
                  <c:v>84.57201016250022</c:v>
                </c:pt>
                <c:pt idx="13">
                  <c:v>85.117914938686823</c:v>
                </c:pt>
                <c:pt idx="14">
                  <c:v>85.29966527527499</c:v>
                </c:pt>
                <c:pt idx="15">
                  <c:v>82.286790453395923</c:v>
                </c:pt>
                <c:pt idx="16">
                  <c:v>81.446851972931071</c:v>
                </c:pt>
                <c:pt idx="17">
                  <c:v>83.416316092559057</c:v>
                </c:pt>
                <c:pt idx="18">
                  <c:v>87.661703647388848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-15.012355263606253</c:v>
                </c:pt>
                <c:pt idx="1">
                  <c:v>-15.93444022564794</c:v>
                </c:pt>
                <c:pt idx="2">
                  <c:v>-14.170807351872366</c:v>
                </c:pt>
                <c:pt idx="3">
                  <c:v>-15.747083411413509</c:v>
                </c:pt>
                <c:pt idx="4">
                  <c:v>-17.456557882033039</c:v>
                </c:pt>
                <c:pt idx="5">
                  <c:v>-12.432951037201528</c:v>
                </c:pt>
                <c:pt idx="6">
                  <c:v>-13.320464206519073</c:v>
                </c:pt>
                <c:pt idx="7">
                  <c:v>-16.583487099049378</c:v>
                </c:pt>
                <c:pt idx="8">
                  <c:v>-14.799688494819522</c:v>
                </c:pt>
                <c:pt idx="9">
                  <c:v>-14.02378086492585</c:v>
                </c:pt>
                <c:pt idx="10">
                  <c:v>-16.805058714581694</c:v>
                </c:pt>
                <c:pt idx="11">
                  <c:v>-16.847938905795061</c:v>
                </c:pt>
                <c:pt idx="12">
                  <c:v>-14.501959867148603</c:v>
                </c:pt>
                <c:pt idx="13">
                  <c:v>-13.237943431827293</c:v>
                </c:pt>
                <c:pt idx="14">
                  <c:v>-13.53080603513655</c:v>
                </c:pt>
                <c:pt idx="15">
                  <c:v>-15.89645942059788</c:v>
                </c:pt>
                <c:pt idx="16">
                  <c:v>-17.8592201761284</c:v>
                </c:pt>
                <c:pt idx="17">
                  <c:v>-14.861777743418148</c:v>
                </c:pt>
                <c:pt idx="18">
                  <c:v>-12.33829635261116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8F1-4BBF-9CDA-47F5895F5CC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261276256"/>
        <c:axId val="-1261280608"/>
      </c:barChart>
      <c:catAx>
        <c:axId val="-126127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61280608"/>
        <c:crosses val="autoZero"/>
        <c:auto val="1"/>
        <c:lblAlgn val="ctr"/>
        <c:lblOffset val="100"/>
        <c:noMultiLvlLbl val="0"/>
      </c:catAx>
      <c:valAx>
        <c:axId val="-1261280608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26127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7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A97-40EB-B296-1A12C1951C1E}"/>
                </c:ext>
              </c:extLst>
            </c:dLbl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A97-40EB-B296-1A12C1951C1E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A97-40EB-B296-1A12C1951C1E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70.025386010709738</c:v>
                </c:pt>
                <c:pt idx="1">
                  <c:v>68.247380504677551</c:v>
                </c:pt>
                <c:pt idx="2">
                  <c:v>71.648096370652979</c:v>
                </c:pt>
                <c:pt idx="3">
                  <c:v>73.725694013893701</c:v>
                </c:pt>
                <c:pt idx="4">
                  <c:v>71.579874347111016</c:v>
                </c:pt>
                <c:pt idx="5">
                  <c:v>75.334940449181659</c:v>
                </c:pt>
                <c:pt idx="6">
                  <c:v>71.436718893885327</c:v>
                </c:pt>
                <c:pt idx="7">
                  <c:v>58.976346083542516</c:v>
                </c:pt>
                <c:pt idx="8">
                  <c:v>73.927767387852526</c:v>
                </c:pt>
                <c:pt idx="9">
                  <c:v>73.241639523388187</c:v>
                </c:pt>
                <c:pt idx="10">
                  <c:v>61.5396649383854</c:v>
                </c:pt>
                <c:pt idx="11">
                  <c:v>62.298653090975705</c:v>
                </c:pt>
                <c:pt idx="12">
                  <c:v>73.132978865025052</c:v>
                </c:pt>
                <c:pt idx="13">
                  <c:v>75.561807950986733</c:v>
                </c:pt>
                <c:pt idx="14">
                  <c:v>71.306364559113206</c:v>
                </c:pt>
                <c:pt idx="15">
                  <c:v>73.698377706366472</c:v>
                </c:pt>
                <c:pt idx="16">
                  <c:v>66.867553747974057</c:v>
                </c:pt>
                <c:pt idx="17">
                  <c:v>66.514709955495277</c:v>
                </c:pt>
                <c:pt idx="18">
                  <c:v>69.922911555131634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-28.555558401894171</c:v>
                </c:pt>
                <c:pt idx="1">
                  <c:v>-30.708879509355413</c:v>
                </c:pt>
                <c:pt idx="2">
                  <c:v>-26.590313380151198</c:v>
                </c:pt>
                <c:pt idx="3">
                  <c:v>-23.529165339159693</c:v>
                </c:pt>
                <c:pt idx="4">
                  <c:v>-26.763785797183083</c:v>
                </c:pt>
                <c:pt idx="5">
                  <c:v>-24.01614872766579</c:v>
                </c:pt>
                <c:pt idx="6">
                  <c:v>-27.422651812833738</c:v>
                </c:pt>
                <c:pt idx="7">
                  <c:v>-39.619782983292708</c:v>
                </c:pt>
                <c:pt idx="8">
                  <c:v>-24.56695233929106</c:v>
                </c:pt>
                <c:pt idx="9">
                  <c:v>-25.196431948363042</c:v>
                </c:pt>
                <c:pt idx="10">
                  <c:v>-37.346227356079012</c:v>
                </c:pt>
                <c:pt idx="11">
                  <c:v>-36.14264128386133</c:v>
                </c:pt>
                <c:pt idx="12">
                  <c:v>-25.906525488692804</c:v>
                </c:pt>
                <c:pt idx="13">
                  <c:v>-22.308302303572326</c:v>
                </c:pt>
                <c:pt idx="14">
                  <c:v>-26.491289151900165</c:v>
                </c:pt>
                <c:pt idx="15">
                  <c:v>-24.504357918833435</c:v>
                </c:pt>
                <c:pt idx="16">
                  <c:v>-32.717481236471293</c:v>
                </c:pt>
                <c:pt idx="17">
                  <c:v>-32.436490792679486</c:v>
                </c:pt>
                <c:pt idx="18">
                  <c:v>-30.077088444868359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E9DA-44EF-A897-E70367E8EA0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261288768"/>
        <c:axId val="-1261285504"/>
      </c:barChart>
      <c:catAx>
        <c:axId val="-126128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61285504"/>
        <c:crosses val="autoZero"/>
        <c:auto val="1"/>
        <c:lblAlgn val="ctr"/>
        <c:lblOffset val="100"/>
        <c:noMultiLvlLbl val="0"/>
      </c:catAx>
      <c:valAx>
        <c:axId val="-1261285504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26128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265053333666957E-2"/>
          <c:y val="0.13538023319558742"/>
          <c:w val="0.97546989333266609"/>
          <c:h val="0.570881167709111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2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D54-4DDC-A8A2-D95734AB0259}"/>
                </c:ext>
              </c:extLst>
            </c:dLbl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D54-4DDC-A8A2-D95734AB0259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General</c:formatCode>
                <c:ptCount val="19"/>
                <c:pt idx="0">
                  <c:v>78.946188114442762</c:v>
                </c:pt>
                <c:pt idx="1">
                  <c:v>75.85916504310805</c:v>
                </c:pt>
                <c:pt idx="2">
                  <c:v>81.763583393728055</c:v>
                </c:pt>
                <c:pt idx="3">
                  <c:v>75.720963524761558</c:v>
                </c:pt>
                <c:pt idx="4">
                  <c:v>78.022624493798901</c:v>
                </c:pt>
                <c:pt idx="5">
                  <c:v>79.796785571364879</c:v>
                </c:pt>
                <c:pt idx="6">
                  <c:v>83.702882935097179</c:v>
                </c:pt>
                <c:pt idx="7">
                  <c:v>75.580485369597653</c:v>
                </c:pt>
                <c:pt idx="8">
                  <c:v>83.38274359043875</c:v>
                </c:pt>
                <c:pt idx="9">
                  <c:v>80.592421667242249</c:v>
                </c:pt>
                <c:pt idx="10">
                  <c:v>72.586978906057396</c:v>
                </c:pt>
                <c:pt idx="11">
                  <c:v>75.322149207572636</c:v>
                </c:pt>
                <c:pt idx="12">
                  <c:v>80.189472557017723</c:v>
                </c:pt>
                <c:pt idx="13">
                  <c:v>81.974681614267752</c:v>
                </c:pt>
                <c:pt idx="14">
                  <c:v>80.164058482657325</c:v>
                </c:pt>
                <c:pt idx="15">
                  <c:v>81.813565260283184</c:v>
                </c:pt>
                <c:pt idx="16">
                  <c:v>77.625178420150036</c:v>
                </c:pt>
                <c:pt idx="17">
                  <c:v>73.1229589185603</c:v>
                </c:pt>
                <c:pt idx="18">
                  <c:v>76.914504879399885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AD-4C0D-96EB-4A7FACDDE3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Ebrima" panose="02000000000000000000" pitchFamily="2" charset="0"/>
                    <a:ea typeface="Ebrima" panose="02000000000000000000" pitchFamily="2" charset="0"/>
                    <a:cs typeface="Ebrima" panose="020000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Planilha1!$C$2:$C$20</c:f>
              <c:numCache>
                <c:formatCode>General</c:formatCode>
                <c:ptCount val="19"/>
                <c:pt idx="0">
                  <c:v>-19.721015477876115</c:v>
                </c:pt>
                <c:pt idx="1">
                  <c:v>-22.260370282625608</c:v>
                </c:pt>
                <c:pt idx="2">
                  <c:v>-17.403453841954146</c:v>
                </c:pt>
                <c:pt idx="3">
                  <c:v>-22.400229644206767</c:v>
                </c:pt>
                <c:pt idx="4">
                  <c:v>-20.576758625757449</c:v>
                </c:pt>
                <c:pt idx="5">
                  <c:v>-18.766434965731477</c:v>
                </c:pt>
                <c:pt idx="6">
                  <c:v>-15.008716903732463</c:v>
                </c:pt>
                <c:pt idx="7">
                  <c:v>-23.568672335369673</c:v>
                </c:pt>
                <c:pt idx="8">
                  <c:v>-15.324561865857117</c:v>
                </c:pt>
                <c:pt idx="9">
                  <c:v>-17.940878738803359</c:v>
                </c:pt>
                <c:pt idx="10">
                  <c:v>-26.266099255737966</c:v>
                </c:pt>
                <c:pt idx="11">
                  <c:v>-23.746959652156409</c:v>
                </c:pt>
                <c:pt idx="12">
                  <c:v>-18.394559594406758</c:v>
                </c:pt>
                <c:pt idx="13">
                  <c:v>-16.246414947063641</c:v>
                </c:pt>
                <c:pt idx="14">
                  <c:v>-17.870892677090687</c:v>
                </c:pt>
                <c:pt idx="15">
                  <c:v>-16.640849194291402</c:v>
                </c:pt>
                <c:pt idx="16">
                  <c:v>-22.303028993644801</c:v>
                </c:pt>
                <c:pt idx="17">
                  <c:v>-26.115973427415735</c:v>
                </c:pt>
                <c:pt idx="18">
                  <c:v>-20.934835029126788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5652-4D02-A06B-08DD9906C50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0"/>
        <c:overlap val="100"/>
        <c:axId val="-1261281696"/>
        <c:axId val="-1261277344"/>
      </c:barChart>
      <c:catAx>
        <c:axId val="-126128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61277344"/>
        <c:crosses val="autoZero"/>
        <c:auto val="1"/>
        <c:lblAlgn val="ctr"/>
        <c:lblOffset val="100"/>
        <c:noMultiLvlLbl val="0"/>
      </c:catAx>
      <c:valAx>
        <c:axId val="-1261277344"/>
        <c:scaling>
          <c:orientation val="minMax"/>
          <c:max val="110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-1261281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ED54F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Planilha1!$A$2:$A$10</c:f>
              <c:strCache>
                <c:ptCount val="9"/>
                <c:pt idx="0">
                  <c:v>Leva a beber e dirigir / acidentes de trânsito</c:v>
                </c:pt>
                <c:pt idx="1">
                  <c:v>Leva à dependência</c:v>
                </c:pt>
                <c:pt idx="2">
                  <c:v>Leva à violência doméstica</c:v>
                </c:pt>
                <c:pt idx="3">
                  <c:v>Leva ao abuso de crianças e jovens</c:v>
                </c:pt>
                <c:pt idx="4">
                  <c:v>Leva à morte prematura</c:v>
                </c:pt>
                <c:pt idx="5">
                  <c:v>Causa doença hepática</c:v>
                </c:pt>
                <c:pt idx="6">
                  <c:v>Causa câncer</c:v>
                </c:pt>
                <c:pt idx="7">
                  <c:v>Leva à pobreza</c:v>
                </c:pt>
                <c:pt idx="8">
                  <c:v>Outros</c:v>
                </c:pt>
              </c:strCache>
            </c:strRef>
          </c:cat>
          <c:val>
            <c:numRef>
              <c:f>Planilha1!$B$2:$B$10</c:f>
              <c:numCache>
                <c:formatCode>0</c:formatCode>
                <c:ptCount val="9"/>
                <c:pt idx="0">
                  <c:v>37.949710588830634</c:v>
                </c:pt>
                <c:pt idx="1">
                  <c:v>36.444591651480849</c:v>
                </c:pt>
                <c:pt idx="2">
                  <c:v>36.303294305260557</c:v>
                </c:pt>
                <c:pt idx="3">
                  <c:v>29.812610887043402</c:v>
                </c:pt>
                <c:pt idx="4">
                  <c:v>29.308525837218731</c:v>
                </c:pt>
                <c:pt idx="5">
                  <c:v>28.470729754552305</c:v>
                </c:pt>
                <c:pt idx="6">
                  <c:v>27.654119140745241</c:v>
                </c:pt>
                <c:pt idx="7">
                  <c:v>25.644866936527468</c:v>
                </c:pt>
                <c:pt idx="8">
                  <c:v>2.1196633680746402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C9-48E8-982B-E85367A98A5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-1261283328"/>
        <c:axId val="-1261282784"/>
      </c:barChart>
      <c:catAx>
        <c:axId val="-126128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EA7724"/>
            </a:solidFill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61282784"/>
        <c:crosses val="autoZero"/>
        <c:auto val="1"/>
        <c:lblAlgn val="ctr"/>
        <c:lblOffset val="100"/>
        <c:noMultiLvlLbl val="0"/>
      </c:catAx>
      <c:valAx>
        <c:axId val="-1261282784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261283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E5B">
                  <a:alpha val="76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54-43F0-973E-F8B086BFE371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654-43F0-973E-F8B086BFE371}"/>
              </c:ext>
            </c:extLst>
          </c:dPt>
          <c:cat>
            <c:strRef>
              <c:f>Planilha1!$A$2:$A$3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 formatCode="0">
                  <c:v>49.991760355413938</c:v>
                </c:pt>
                <c:pt idx="1">
                  <c:v>50.008239644586062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54-43F0-973E-F8B086BFE3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ED54F"/>
            </a:solidFill>
            <a:ln>
              <a:noFill/>
            </a:ln>
            <a:effectLst/>
          </c:spPr>
          <c:invertIfNegative val="0"/>
          <c:dLbls>
            <c:dLbl>
              <c:idx val="8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6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807-4353-AAFC-35906ED53403}"/>
                </c:ext>
              </c:extLst>
            </c:dLbl>
            <c:dLbl>
              <c:idx val="10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6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807-4353-AAFC-35906ED53403}"/>
                </c:ext>
              </c:extLst>
            </c:dLbl>
            <c:dLbl>
              <c:idx val="1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kumimoji="0" lang="en-US" sz="16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807-4353-AAFC-35906ED53403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MASC</c:v>
                </c:pt>
                <c:pt idx="2">
                  <c:v>FEM</c:v>
                </c:pt>
                <c:pt idx="3">
                  <c:v>16-24</c:v>
                </c:pt>
                <c:pt idx="4">
                  <c:v>25-34</c:v>
                </c:pt>
                <c:pt idx="5">
                  <c:v>35-44</c:v>
                </c:pt>
                <c:pt idx="6">
                  <c:v>45-59</c:v>
                </c:pt>
                <c:pt idx="7">
                  <c:v>60+</c:v>
                </c:pt>
                <c:pt idx="8">
                  <c:v>A/B</c:v>
                </c:pt>
                <c:pt idx="9">
                  <c:v>C</c:v>
                </c:pt>
                <c:pt idx="10">
                  <c:v>D/E</c:v>
                </c:pt>
                <c:pt idx="11">
                  <c:v>FUND</c:v>
                </c:pt>
                <c:pt idx="12">
                  <c:v>MED</c:v>
                </c:pt>
                <c:pt idx="13">
                  <c:v>SUP</c:v>
                </c:pt>
                <c:pt idx="14">
                  <c:v>SE</c:v>
                </c:pt>
                <c:pt idx="15">
                  <c:v>S</c:v>
                </c:pt>
                <c:pt idx="16">
                  <c:v>NE</c:v>
                </c:pt>
                <c:pt idx="17">
                  <c:v>CO</c:v>
                </c:pt>
                <c:pt idx="18">
                  <c:v>N</c:v>
                </c:pt>
              </c:strCache>
            </c:strRef>
          </c:cat>
          <c:val>
            <c:numRef>
              <c:f>Planilha1!$B$2:$B$20</c:f>
              <c:numCache>
                <c:formatCode>0</c:formatCode>
                <c:ptCount val="19"/>
                <c:pt idx="0">
                  <c:v>49.991760355413938</c:v>
                </c:pt>
                <c:pt idx="1">
                  <c:v>48.536197158296055</c:v>
                </c:pt>
                <c:pt idx="2">
                  <c:v>51.320191269436279</c:v>
                </c:pt>
                <c:pt idx="3">
                  <c:v>46.475152328701199</c:v>
                </c:pt>
                <c:pt idx="4">
                  <c:v>45.544497046514252</c:v>
                </c:pt>
                <c:pt idx="5">
                  <c:v>48.257028488350727</c:v>
                </c:pt>
                <c:pt idx="6">
                  <c:v>53.142712445260429</c:v>
                </c:pt>
                <c:pt idx="7">
                  <c:v>54.956210382357561</c:v>
                </c:pt>
                <c:pt idx="8">
                  <c:v>39.146794483860845</c:v>
                </c:pt>
                <c:pt idx="9">
                  <c:v>49.355274034959585</c:v>
                </c:pt>
                <c:pt idx="10">
                  <c:v>59.995598153032972</c:v>
                </c:pt>
                <c:pt idx="11">
                  <c:v>57.044462733408544</c:v>
                </c:pt>
                <c:pt idx="12">
                  <c:v>47.741512061977268</c:v>
                </c:pt>
                <c:pt idx="13">
                  <c:v>43.756884617570272</c:v>
                </c:pt>
                <c:pt idx="14">
                  <c:v>46.725458115744864</c:v>
                </c:pt>
                <c:pt idx="15">
                  <c:v>41.596119164506121</c:v>
                </c:pt>
                <c:pt idx="16">
                  <c:v>58.827530757218014</c:v>
                </c:pt>
                <c:pt idx="17">
                  <c:v>40.837867511280223</c:v>
                </c:pt>
                <c:pt idx="18">
                  <c:v>64.115254925410454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2-48EE-AC9F-D2EB9E5164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-1242316672"/>
        <c:axId val="-1242319936"/>
      </c:barChart>
      <c:catAx>
        <c:axId val="-1242316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EA7724"/>
            </a:solidFill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42319936"/>
        <c:crosses val="autoZero"/>
        <c:auto val="1"/>
        <c:lblAlgn val="ctr"/>
        <c:lblOffset val="100"/>
        <c:noMultiLvlLbl val="0"/>
      </c:catAx>
      <c:valAx>
        <c:axId val="-1242319936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242316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51996050810177"/>
          <c:y val="4.6041154375036392E-2"/>
          <c:w val="0.69252975986633514"/>
          <c:h val="0.9073855450356002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 favor</c:v>
                </c:pt>
              </c:strCache>
            </c:strRef>
          </c:tx>
          <c:spPr>
            <a:gradFill>
              <a:gsLst>
                <a:gs pos="0">
                  <a:srgbClr val="9BC700"/>
                </a:gs>
                <a:gs pos="100000">
                  <a:srgbClr val="5E9E0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1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042-4C99-A824-CB7D16DFACE8}"/>
                </c:ext>
              </c:extLst>
            </c:dLbl>
            <c:dLbl>
              <c:idx val="5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8042-4C99-A824-CB7D16DFACE8}"/>
                </c:ext>
              </c:extLst>
            </c:dLbl>
            <c:dLbl>
              <c:idx val="17"/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042-4C99-A824-CB7D16DFACE8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Classe A/B</c:v>
                </c:pt>
                <c:pt idx="2">
                  <c:v>25-34 anos</c:v>
                </c:pt>
                <c:pt idx="3">
                  <c:v>16-24 anos</c:v>
                </c:pt>
                <c:pt idx="4">
                  <c:v>Ensino Superior</c:v>
                </c:pt>
                <c:pt idx="5">
                  <c:v>Masculino</c:v>
                </c:pt>
                <c:pt idx="6">
                  <c:v>Ensino Médio</c:v>
                </c:pt>
                <c:pt idx="7">
                  <c:v>35-44 anos</c:v>
                </c:pt>
                <c:pt idx="8">
                  <c:v>Região Centro-oeste</c:v>
                </c:pt>
                <c:pt idx="9">
                  <c:v>Região Sudeste</c:v>
                </c:pt>
                <c:pt idx="10">
                  <c:v>Região Norte</c:v>
                </c:pt>
                <c:pt idx="11">
                  <c:v>Região Nordeste</c:v>
                </c:pt>
                <c:pt idx="12">
                  <c:v>Região Sul</c:v>
                </c:pt>
                <c:pt idx="13">
                  <c:v>Classe C</c:v>
                </c:pt>
                <c:pt idx="14">
                  <c:v>Feminino</c:v>
                </c:pt>
                <c:pt idx="15">
                  <c:v>Classe D/E</c:v>
                </c:pt>
                <c:pt idx="16">
                  <c:v>45-59 anos</c:v>
                </c:pt>
                <c:pt idx="17">
                  <c:v>Ensino Fundamental</c:v>
                </c:pt>
                <c:pt idx="18">
                  <c:v>60+ anos</c:v>
                </c:pt>
              </c:strCache>
            </c:strRef>
          </c:cat>
          <c:val>
            <c:numRef>
              <c:f>Planilha1!$B$2:$B$20</c:f>
              <c:numCache>
                <c:formatCode>0"%"</c:formatCode>
                <c:ptCount val="19"/>
                <c:pt idx="0">
                  <c:v>36.856316377547458</c:v>
                </c:pt>
                <c:pt idx="1">
                  <c:v>47.541198822631067</c:v>
                </c:pt>
                <c:pt idx="2">
                  <c:v>47.507651898429181</c:v>
                </c:pt>
                <c:pt idx="3">
                  <c:v>45.255148730870161</c:v>
                </c:pt>
                <c:pt idx="4">
                  <c:v>43.067177726628728</c:v>
                </c:pt>
                <c:pt idx="5">
                  <c:v>41.300924622566221</c:v>
                </c:pt>
                <c:pt idx="6">
                  <c:v>39.028098901743739</c:v>
                </c:pt>
                <c:pt idx="7">
                  <c:v>38.972962064930201</c:v>
                </c:pt>
                <c:pt idx="8">
                  <c:v>38.780136626898191</c:v>
                </c:pt>
                <c:pt idx="9">
                  <c:v>38.114531308109434</c:v>
                </c:pt>
                <c:pt idx="10">
                  <c:v>37.178454229083606</c:v>
                </c:pt>
                <c:pt idx="11">
                  <c:v>35.371039245596862</c:v>
                </c:pt>
                <c:pt idx="12">
                  <c:v>34.529080020701358</c:v>
                </c:pt>
                <c:pt idx="13">
                  <c:v>34.195811617743679</c:v>
                </c:pt>
                <c:pt idx="14">
                  <c:v>32.799910578683921</c:v>
                </c:pt>
                <c:pt idx="15">
                  <c:v>32.377449412275524</c:v>
                </c:pt>
                <c:pt idx="16">
                  <c:v>29.973016436757309</c:v>
                </c:pt>
                <c:pt idx="17">
                  <c:v>29.922891090046143</c:v>
                </c:pt>
                <c:pt idx="18">
                  <c:v>26.255604343890422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7A-41CE-A6F6-805B948590AE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contra</c:v>
                </c:pt>
              </c:strCache>
            </c:strRef>
          </c:tx>
          <c:spPr>
            <a:gradFill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C0998F9-06CF-40BC-86EE-84A633B634C1}" type="CELLRANGE">
                      <a:rPr lang="en-US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97A-41CE-A6F6-805B948590A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kumimoji="0" lang="en-US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E60021"/>
                        </a:solidFill>
                        <a:effectLst/>
                        <a:uLnTx/>
                        <a:uFillTx/>
                        <a:latin typeface="Bahnschrift SemiCondensed" panose="020B0502040204020203" pitchFamily="34" charset="0"/>
                        <a:ea typeface="+mn-ea"/>
                        <a:cs typeface="+mn-cs"/>
                      </a:defRPr>
                    </a:pPr>
                    <a:fld id="{0B53AF0E-EB59-4484-B30D-0820110BB099}" type="CELLRANGE">
                      <a:rPr lang="pt-BR"/>
                      <a:pPr algn="ctr">
                        <a:defRPr kumimoji="0" lang="en-US" sz="1200" b="1" cap="none" spc="0" normalizeH="0">
                          <a:ln>
                            <a:noFill/>
                          </a:ln>
                          <a:solidFill>
                            <a:srgbClr val="E60021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E60021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8042-4C99-A824-CB7D16DFAC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C2351A9-5117-479E-8634-A47B96748608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8042-4C99-A824-CB7D16DFACE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9C07542-51C7-4D1A-8E4D-1AD488BEA021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8042-4C99-A824-CB7D16DFACE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D49EA9F-FAB2-4E79-AFB8-01F9822DFEA1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8042-4C99-A824-CB7D16DFACE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D62D39A-E312-4B4A-ADF6-3987ECAA4702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8042-4C99-A824-CB7D16DFACE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90291C63-ABDA-4866-A71F-A8448C59617F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8042-4C99-A824-CB7D16DFACE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578C591-B5C7-42DF-8BFF-64AA4A6EFBB0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8042-4C99-A824-CB7D16DFACE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D89F325-D556-4A59-801B-9906279C79F8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8042-4C99-A824-CB7D16DFACE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44E8F730-32C6-4365-B725-1BB5122090B5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8042-4C99-A824-CB7D16DFACE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6160D82F-3ACC-4415-9528-1900EE608640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8042-4C99-A824-CB7D16DFACE8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D113A3E-043F-42D4-9DD8-26B12101AA83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8042-4C99-A824-CB7D16DFACE8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7CE686DF-38F6-4CD9-8D4B-EC1B30280A87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8042-4C99-A824-CB7D16DFACE8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3ADB7D46-8817-41E2-82F3-76E726497734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8042-4C99-A824-CB7D16DFACE8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kumimoji="0" lang="en-US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uLnTx/>
                        <a:uFillTx/>
                        <a:latin typeface="Bahnschrift SemiCondensed" panose="020B0502040204020203" pitchFamily="34" charset="0"/>
                        <a:ea typeface="+mn-ea"/>
                        <a:cs typeface="+mn-cs"/>
                      </a:defRPr>
                    </a:pPr>
                    <a:fld id="{AB700459-C955-41C1-B0F8-F968E7BDAD19}" type="CELLRANGE">
                      <a:rPr lang="pt-BR"/>
                      <a:pPr algn="ctr">
                        <a:defRPr kumimoji="0" lang="en-US" sz="1200" b="1" cap="none" spc="0" normalizeH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8042-4C99-A824-CB7D16DFACE8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3D68989A-A4DD-4E1C-B213-A591AC382A76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8042-4C99-A824-CB7D16DFACE8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fld id="{36CEA4EF-DA4F-4E3C-A87B-D9FE4E5736C8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8042-4C99-A824-CB7D16DFACE8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anchor="ctr" anchorCtr="0"/>
                  <a:lstStyle/>
                  <a:p>
                    <a:pPr algn="ctr">
                      <a:defRPr kumimoji="0" lang="en-US" sz="1200" b="1" i="0" u="none" strike="noStrike" kern="1200" cap="none" spc="0" normalizeH="0" baseline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uLnTx/>
                        <a:uFillTx/>
                        <a:latin typeface="Bahnschrift SemiCondensed" panose="020B0502040204020203" pitchFamily="34" charset="0"/>
                        <a:ea typeface="+mn-ea"/>
                        <a:cs typeface="+mn-cs"/>
                      </a:defRPr>
                    </a:pPr>
                    <a:fld id="{818E4377-A0D7-49CA-A074-C42D4BC863F3}" type="CELLRANGE">
                      <a:rPr lang="pt-BR"/>
                      <a:pPr algn="ctr">
                        <a:defRPr kumimoji="0" lang="en-US" sz="1200" b="1" cap="none" spc="0" normalizeH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defRPr>
                      </a:pPr>
                      <a:t>[INTERVALODACÉLULA]</a:t>
                    </a:fld>
                    <a:endParaRPr lang="pt-BR"/>
                  </a:p>
                </c:rich>
              </c:tx>
              <c:numFmt formatCode="0&quot;%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kumimoji="0" lang="en-US" sz="1200" b="1" i="0" u="none" strike="noStrike" kern="1200" cap="none" spc="0" normalizeH="0" baseline="0">
                      <a:ln>
                        <a:noFill/>
                      </a:ln>
                      <a:solidFill>
                        <a:srgbClr val="0066FF"/>
                      </a:solidFill>
                      <a:effectLst/>
                      <a:uLnTx/>
                      <a:uFillTx/>
                      <a:latin typeface="Bahnschrift SemiCondensed" panose="020B0502040204020203" pitchFamily="34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8042-4C99-A824-CB7D16DFACE8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C887855F-DE6D-4AA7-BDE9-4628352D4DF7}" type="CELLRANGE">
                      <a:rPr lang="pt-BR"/>
                      <a:pPr/>
                      <a:t>[INTERVALODACÉLULA]</a:t>
                    </a:fld>
                    <a:endParaRPr lang="pt-BR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8042-4C99-A824-CB7D16DFACE8}"/>
                </c:ext>
              </c:extLst>
            </c:dLbl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kumimoji="0" lang="en-US" sz="1200" b="1" i="0" u="none" strike="noStrike" kern="1200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Planilha1!$A$2:$A$20</c:f>
              <c:strCache>
                <c:ptCount val="19"/>
                <c:pt idx="0">
                  <c:v>TOTAL</c:v>
                </c:pt>
                <c:pt idx="1">
                  <c:v>Classe A/B</c:v>
                </c:pt>
                <c:pt idx="2">
                  <c:v>25-34 anos</c:v>
                </c:pt>
                <c:pt idx="3">
                  <c:v>16-24 anos</c:v>
                </c:pt>
                <c:pt idx="4">
                  <c:v>Ensino Superior</c:v>
                </c:pt>
                <c:pt idx="5">
                  <c:v>Masculino</c:v>
                </c:pt>
                <c:pt idx="6">
                  <c:v>Ensino Médio</c:v>
                </c:pt>
                <c:pt idx="7">
                  <c:v>35-44 anos</c:v>
                </c:pt>
                <c:pt idx="8">
                  <c:v>Região Centro-oeste</c:v>
                </c:pt>
                <c:pt idx="9">
                  <c:v>Região Sudeste</c:v>
                </c:pt>
                <c:pt idx="10">
                  <c:v>Região Norte</c:v>
                </c:pt>
                <c:pt idx="11">
                  <c:v>Região Nordeste</c:v>
                </c:pt>
                <c:pt idx="12">
                  <c:v>Região Sul</c:v>
                </c:pt>
                <c:pt idx="13">
                  <c:v>Classe C</c:v>
                </c:pt>
                <c:pt idx="14">
                  <c:v>Feminino</c:v>
                </c:pt>
                <c:pt idx="15">
                  <c:v>Classe D/E</c:v>
                </c:pt>
                <c:pt idx="16">
                  <c:v>45-59 anos</c:v>
                </c:pt>
                <c:pt idx="17">
                  <c:v>Ensino Fundamental</c:v>
                </c:pt>
                <c:pt idx="18">
                  <c:v>60+ anos</c:v>
                </c:pt>
              </c:strCache>
            </c:strRef>
          </c:cat>
          <c:val>
            <c:numRef>
              <c:f>Planilha1!$C$2:$C$20</c:f>
              <c:numCache>
                <c:formatCode>0"%"</c:formatCode>
                <c:ptCount val="19"/>
                <c:pt idx="0">
                  <c:v>-58.912435041509589</c:v>
                </c:pt>
                <c:pt idx="1">
                  <c:v>-48.112744906835921</c:v>
                </c:pt>
                <c:pt idx="2">
                  <c:v>-47.088503382082806</c:v>
                </c:pt>
                <c:pt idx="3">
                  <c:v>-48.05990170135896</c:v>
                </c:pt>
                <c:pt idx="4">
                  <c:v>-52.636340389883848</c:v>
                </c:pt>
                <c:pt idx="5">
                  <c:v>-54.153599119318073</c:v>
                </c:pt>
                <c:pt idx="6">
                  <c:v>-56.634202251011565</c:v>
                </c:pt>
                <c:pt idx="7">
                  <c:v>-59.037915500315719</c:v>
                </c:pt>
                <c:pt idx="8">
                  <c:v>-56.510202490242811</c:v>
                </c:pt>
                <c:pt idx="9">
                  <c:v>-58.527973405640651</c:v>
                </c:pt>
                <c:pt idx="10">
                  <c:v>-59.46968205631913</c:v>
                </c:pt>
                <c:pt idx="11">
                  <c:v>-59.692989047715031</c:v>
                </c:pt>
                <c:pt idx="12">
                  <c:v>-59.668732465299577</c:v>
                </c:pt>
                <c:pt idx="13">
                  <c:v>-61.696940997697958</c:v>
                </c:pt>
                <c:pt idx="14">
                  <c:v>-63.25562313963993</c:v>
                </c:pt>
                <c:pt idx="15">
                  <c:v>-63.283363802284498</c:v>
                </c:pt>
                <c:pt idx="16">
                  <c:v>-66.603755943365755</c:v>
                </c:pt>
                <c:pt idx="17">
                  <c:v>-66.029061596626377</c:v>
                </c:pt>
                <c:pt idx="18">
                  <c:v>-69.13381343251956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Planilha1!$E$2:$E$25</c15:f>
                <c15:dlblRangeCache>
                  <c:ptCount val="24"/>
                  <c:pt idx="0">
                    <c:v>59%</c:v>
                  </c:pt>
                  <c:pt idx="1">
                    <c:v>48%</c:v>
                  </c:pt>
                  <c:pt idx="2">
                    <c:v>47%</c:v>
                  </c:pt>
                  <c:pt idx="3">
                    <c:v>48%</c:v>
                  </c:pt>
                  <c:pt idx="4">
                    <c:v>53%</c:v>
                  </c:pt>
                  <c:pt idx="5">
                    <c:v>54%</c:v>
                  </c:pt>
                  <c:pt idx="6">
                    <c:v>57%</c:v>
                  </c:pt>
                  <c:pt idx="7">
                    <c:v>59%</c:v>
                  </c:pt>
                  <c:pt idx="8">
                    <c:v>57%</c:v>
                  </c:pt>
                  <c:pt idx="9">
                    <c:v>59%</c:v>
                  </c:pt>
                  <c:pt idx="10">
                    <c:v>59%</c:v>
                  </c:pt>
                  <c:pt idx="11">
                    <c:v>60%</c:v>
                  </c:pt>
                  <c:pt idx="12">
                    <c:v>60%</c:v>
                  </c:pt>
                  <c:pt idx="13">
                    <c:v>62%</c:v>
                  </c:pt>
                  <c:pt idx="14">
                    <c:v>63%</c:v>
                  </c:pt>
                  <c:pt idx="15">
                    <c:v>63%</c:v>
                  </c:pt>
                  <c:pt idx="16">
                    <c:v>67%</c:v>
                  </c:pt>
                  <c:pt idx="17">
                    <c:v>66%</c:v>
                  </c:pt>
                  <c:pt idx="18">
                    <c:v>69%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4-897A-41CE-A6F6-805B948590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-1242323200"/>
        <c:axId val="-1242320480"/>
      </c:barChart>
      <c:catAx>
        <c:axId val="-1242323200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kumimoji="0" lang="en-US" sz="12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242320480"/>
        <c:crosses val="autoZero"/>
        <c:auto val="1"/>
        <c:lblAlgn val="ctr"/>
        <c:lblOffset val="100"/>
        <c:noMultiLvlLbl val="0"/>
      </c:catAx>
      <c:valAx>
        <c:axId val="-1242320480"/>
        <c:scaling>
          <c:orientation val="minMax"/>
          <c:max val="100"/>
          <c:min val="-100"/>
        </c:scaling>
        <c:delete val="1"/>
        <c:axPos val="t"/>
        <c:numFmt formatCode="0&quot;%&quot;" sourceLinked="1"/>
        <c:majorTickMark val="out"/>
        <c:minorTickMark val="none"/>
        <c:tickLblPos val="nextTo"/>
        <c:crossAx val="-12423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32.860059104378472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07-4B0D-B2D4-32EAE76368DD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67.139940895621521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07-4B0D-B2D4-32EAE76368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43600"/>
        <c:axId val="-1412746320"/>
      </c:barChart>
      <c:catAx>
        <c:axId val="-1412743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6320"/>
        <c:crosses val="autoZero"/>
        <c:auto val="1"/>
        <c:lblAlgn val="ctr"/>
        <c:lblOffset val="100"/>
        <c:noMultiLvlLbl val="0"/>
      </c:catAx>
      <c:valAx>
        <c:axId val="-1412746320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412743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6D9-4856-A99E-19EC557AC98F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6D9-4856-A99E-19EC557AC98F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36.856316377547458</c:v>
                </c:pt>
                <c:pt idx="1">
                  <c:v>2.8637868727773474</c:v>
                </c:pt>
                <c:pt idx="2">
                  <c:v>58.912435041509589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D9-4856-A99E-19EC557AC98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63.143683622452542</c:v>
                </c:pt>
                <c:pt idx="1">
                  <c:v>97.136213127222646</c:v>
                </c:pt>
                <c:pt idx="2">
                  <c:v>41.087564958490411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6D9-4856-A99E-19EC557AC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42315584"/>
        <c:axId val="-1242311232"/>
      </c:barChart>
      <c:catAx>
        <c:axId val="-124231558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242311232"/>
        <c:crosses val="autoZero"/>
        <c:auto val="1"/>
        <c:lblAlgn val="ctr"/>
        <c:lblOffset val="100"/>
        <c:noMultiLvlLbl val="0"/>
      </c:catAx>
      <c:valAx>
        <c:axId val="-1242311232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242315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83.253601499700508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4-42F8-BCF1-A6AD54F8B21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16.746398500299492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4-42F8-BCF1-A6AD54F8B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74080"/>
        <c:axId val="-1169815840"/>
      </c:barChart>
      <c:catAx>
        <c:axId val="-1261274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169815840"/>
        <c:crosses val="autoZero"/>
        <c:auto val="1"/>
        <c:lblAlgn val="ctr"/>
        <c:lblOffset val="100"/>
        <c:noMultiLvlLbl val="0"/>
      </c:catAx>
      <c:valAx>
        <c:axId val="-1169815840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261274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83.89344233947736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4-42F8-BCF1-A6AD54F8B21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16.10655766052264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4-42F8-BCF1-A6AD54F8B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75712"/>
        <c:axId val="-1261275168"/>
      </c:barChart>
      <c:catAx>
        <c:axId val="-1261275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75168"/>
        <c:crosses val="autoZero"/>
        <c:auto val="1"/>
        <c:lblAlgn val="ctr"/>
        <c:lblOffset val="100"/>
        <c:noMultiLvlLbl val="0"/>
      </c:catAx>
      <c:valAx>
        <c:axId val="-1261275168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261275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70.025386010709738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4-42F8-BCF1-A6AD54F8B21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29.974613989290262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4-42F8-BCF1-A6AD54F8B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84416"/>
        <c:axId val="-1261283872"/>
      </c:barChart>
      <c:catAx>
        <c:axId val="-1261284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83872"/>
        <c:crosses val="autoZero"/>
        <c:auto val="1"/>
        <c:lblAlgn val="ctr"/>
        <c:lblOffset val="100"/>
        <c:noMultiLvlLbl val="0"/>
      </c:catAx>
      <c:valAx>
        <c:axId val="-1261283872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26128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78.946188114442762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A4-42F8-BCF1-A6AD54F8B21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TOP 2 BOXES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21.053811885557238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A4-42F8-BCF1-A6AD54F8B2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261286048"/>
        <c:axId val="-1261276800"/>
      </c:barChart>
      <c:catAx>
        <c:axId val="-1261286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261276800"/>
        <c:crosses val="autoZero"/>
        <c:auto val="1"/>
        <c:lblAlgn val="ctr"/>
        <c:lblOffset val="100"/>
        <c:noMultiLvlLbl val="0"/>
      </c:catAx>
      <c:valAx>
        <c:axId val="-1261276800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26128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45.994011015345635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D-4D51-B145-0DB51391549A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54.005988984654365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9D-4D51-B145-0DB5139154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50128"/>
        <c:axId val="-1412744688"/>
      </c:barChart>
      <c:catAx>
        <c:axId val="-1412750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4688"/>
        <c:crosses val="autoZero"/>
        <c:auto val="1"/>
        <c:lblAlgn val="ctr"/>
        <c:lblOffset val="100"/>
        <c:noMultiLvlLbl val="0"/>
      </c:catAx>
      <c:valAx>
        <c:axId val="-1412744688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41275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Planilha1!$B$2</c:f>
              <c:numCache>
                <c:formatCode>0</c:formatCode>
                <c:ptCount val="1"/>
                <c:pt idx="0">
                  <c:v>21.145929880275876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FD-4D54-9AB7-00565A7B1251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Planilha1!$A$2</c:f>
              <c:strCache>
                <c:ptCount val="1"/>
                <c:pt idx="0">
                  <c:v>Categoria 1</c:v>
                </c:pt>
              </c:strCache>
            </c:strRef>
          </c:cat>
          <c:val>
            <c:numRef>
              <c:f>Planilha1!$C$2</c:f>
              <c:numCache>
                <c:formatCode>General</c:formatCode>
                <c:ptCount val="1"/>
                <c:pt idx="0">
                  <c:v>78.854070119724128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FD-4D54-9AB7-00565A7B1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41968"/>
        <c:axId val="-1412743056"/>
      </c:barChart>
      <c:catAx>
        <c:axId val="-1412741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3056"/>
        <c:crosses val="autoZero"/>
        <c:auto val="1"/>
        <c:lblAlgn val="ctr"/>
        <c:lblOffset val="100"/>
        <c:noMultiLvlLbl val="0"/>
      </c:catAx>
      <c:valAx>
        <c:axId val="-1412743056"/>
        <c:scaling>
          <c:orientation val="minMax"/>
          <c:max val="100"/>
          <c:min val="0"/>
        </c:scaling>
        <c:delete val="1"/>
        <c:axPos val="b"/>
        <c:numFmt formatCode="0" sourceLinked="1"/>
        <c:majorTickMark val="none"/>
        <c:minorTickMark val="none"/>
        <c:tickLblPos val="nextTo"/>
        <c:crossAx val="-141274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ED54F"/>
            </a:solidFill>
            <a:ln>
              <a:noFill/>
            </a:ln>
            <a:effectLst/>
          </c:spPr>
          <c:invertIfNegative val="0"/>
          <c:dLbls>
            <c:numFmt formatCode="0&quot;%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kumimoji="0" lang="en-US" sz="1600" b="1" i="0" u="none" strike="noStrike" kern="1200" cap="none" spc="0" normalizeH="0" baseline="0">
                    <a:ln>
                      <a:noFill/>
                    </a:ln>
                    <a:solidFill>
                      <a:srgbClr val="1A113D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Cigarro e outros produtos de tabaco</c:v>
                </c:pt>
                <c:pt idx="1">
                  <c:v>Produtos responsáveis por altas taxas de emissão de carbono</c:v>
                </c:pt>
                <c:pt idx="2">
                  <c:v>Bebidas alcoólicas</c:v>
                </c:pt>
                <c:pt idx="3">
                  <c:v>Agrotóxicos</c:v>
                </c:pt>
                <c:pt idx="4">
                  <c:v>Embalagens plásticas, sacolas, etc</c:v>
                </c:pt>
                <c:pt idx="5">
                  <c:v>Bebidas adoçadas</c:v>
                </c:pt>
                <c:pt idx="6">
                  <c:v>Alimentos ultraprocessados</c:v>
                </c:pt>
                <c:pt idx="7">
                  <c:v>Combustíveis fósseis</c:v>
                </c:pt>
              </c:strCache>
            </c:strRef>
          </c:cat>
          <c:val>
            <c:numRef>
              <c:f>Planilha1!$B$2:$B$9</c:f>
              <c:numCache>
                <c:formatCode>0</c:formatCode>
                <c:ptCount val="8"/>
                <c:pt idx="0">
                  <c:v>79.258793934167073</c:v>
                </c:pt>
                <c:pt idx="1">
                  <c:v>72.064920176505851</c:v>
                </c:pt>
                <c:pt idx="2">
                  <c:v>70.817947668492948</c:v>
                </c:pt>
                <c:pt idx="3">
                  <c:v>64.115147916692521</c:v>
                </c:pt>
                <c:pt idx="4">
                  <c:v>55.449004520289094</c:v>
                </c:pt>
                <c:pt idx="5">
                  <c:v>46.734344898723961</c:v>
                </c:pt>
                <c:pt idx="6">
                  <c:v>45.926443477334047</c:v>
                </c:pt>
                <c:pt idx="7">
                  <c:v>35.918272371440921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53-49DD-94BA-416950975A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-1412750672"/>
        <c:axId val="-1412753936"/>
      </c:barChart>
      <c:catAx>
        <c:axId val="-1412750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EA7724"/>
            </a:solidFill>
            <a:round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defRPr>
            </a:pPr>
            <a:endParaRPr lang="pt-BR"/>
          </a:p>
        </c:txPr>
        <c:crossAx val="-1412753936"/>
        <c:crosses val="autoZero"/>
        <c:auto val="1"/>
        <c:lblAlgn val="ctr"/>
        <c:lblOffset val="100"/>
        <c:noMultiLvlLbl val="0"/>
      </c:catAx>
      <c:valAx>
        <c:axId val="-1412753936"/>
        <c:scaling>
          <c:orientation val="minMax"/>
          <c:max val="100"/>
          <c:min val="0"/>
        </c:scaling>
        <c:delete val="1"/>
        <c:axPos val="l"/>
        <c:numFmt formatCode="0" sourceLinked="1"/>
        <c:majorTickMark val="none"/>
        <c:minorTickMark val="none"/>
        <c:tickLblPos val="nextTo"/>
        <c:crossAx val="-141275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CE5B">
                  <a:alpha val="76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E2F-499F-8C07-814996DB2CCE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E2F-499F-8C07-814996DB2CCE}"/>
              </c:ext>
            </c:extLst>
          </c:dPt>
          <c:cat>
            <c:strRef>
              <c:f>Planilha1!$A$2:$A$3</c:f>
              <c:strCache>
                <c:ptCount val="2"/>
                <c:pt idx="0">
                  <c:v>Sim</c:v>
                </c:pt>
                <c:pt idx="1">
                  <c:v>Não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 formatCode="0">
                  <c:v>93.547907240335988</c:v>
                </c:pt>
                <c:pt idx="1">
                  <c:v>6.4520927596640121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2F-499F-8C07-814996DB2C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49-49B9-9650-33C9216FCC36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49-49B9-9650-33C9216FCC36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41.233556972032467</c:v>
                </c:pt>
                <c:pt idx="1">
                  <c:v>0.9450089324645744</c:v>
                </c:pt>
                <c:pt idx="2">
                  <c:v>56.58338349234473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49-49B9-9650-33C9216FCC3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58.766443027967533</c:v>
                </c:pt>
                <c:pt idx="1">
                  <c:v>99.054991067535425</c:v>
                </c:pt>
                <c:pt idx="2">
                  <c:v>43.41661650765527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49-49B9-9650-33C9216FC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48496"/>
        <c:axId val="-1412753392"/>
      </c:barChart>
      <c:catAx>
        <c:axId val="-141274849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53392"/>
        <c:crosses val="autoZero"/>
        <c:auto val="1"/>
        <c:lblAlgn val="ctr"/>
        <c:lblOffset val="100"/>
        <c:noMultiLvlLbl val="0"/>
      </c:catAx>
      <c:valAx>
        <c:axId val="-1412753392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41274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flip="none" rotWithShape="1">
              <a:gsLst>
                <a:gs pos="0">
                  <a:srgbClr val="FF3839"/>
                </a:gs>
                <a:gs pos="100000">
                  <a:srgbClr val="C71415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9BC700"/>
                  </a:gs>
                  <a:gs pos="100000">
                    <a:srgbClr val="5E9E00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649-49B9-9650-33C9216FCC36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FEC804"/>
                  </a:gs>
                  <a:gs pos="100000">
                    <a:srgbClr val="FF8B2E"/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649-49B9-9650-33C9216FCC36}"/>
              </c:ext>
            </c:extLst>
          </c:dPt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Planilha1!$B$2:$B$4</c:f>
              <c:numCache>
                <c:formatCode>0</c:formatCode>
                <c:ptCount val="3"/>
                <c:pt idx="0">
                  <c:v>72.78350060071989</c:v>
                </c:pt>
                <c:pt idx="1">
                  <c:v>0.70974343285815189</c:v>
                </c:pt>
                <c:pt idx="2">
                  <c:v>25.443371594124759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49-49B9-9650-33C9216FCC3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rgbClr val="E8E8E8">
                <a:alpha val="53000"/>
              </a:srgbClr>
            </a:solidFill>
            <a:ln>
              <a:noFill/>
            </a:ln>
            <a:effectLst/>
          </c:spPr>
          <c:invertIfNegative val="0"/>
          <c:cat>
            <c:strRef>
              <c:f>Planilha1!$A$2:$A$4</c:f>
              <c:strCache>
                <c:ptCount val="3"/>
                <c:pt idx="0">
                  <c:v>NOTAS 9 e 10</c:v>
                </c:pt>
                <c:pt idx="1">
                  <c:v>NOTAS 7 e 8</c:v>
                </c:pt>
                <c:pt idx="2">
                  <c:v>NOTAS 0 A 6</c:v>
                </c:pt>
              </c:strCache>
            </c:strRef>
          </c:cat>
          <c:val>
            <c:numRef>
              <c:f>Planilha1!$C$2:$C$4</c:f>
              <c:numCache>
                <c:formatCode>0</c:formatCode>
                <c:ptCount val="3"/>
                <c:pt idx="0">
                  <c:v>27.21649939928011</c:v>
                </c:pt>
                <c:pt idx="1">
                  <c:v>99.290256567141853</c:v>
                </c:pt>
                <c:pt idx="2">
                  <c:v>74.556628405875244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649-49B9-9650-33C9216FC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-1412745776"/>
        <c:axId val="-1412741424"/>
      </c:barChart>
      <c:catAx>
        <c:axId val="-1412745776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-1412741424"/>
        <c:crosses val="autoZero"/>
        <c:auto val="1"/>
        <c:lblAlgn val="ctr"/>
        <c:lblOffset val="100"/>
        <c:noMultiLvlLbl val="0"/>
      </c:catAx>
      <c:valAx>
        <c:axId val="-1412741424"/>
        <c:scaling>
          <c:orientation val="minMax"/>
          <c:max val="100"/>
          <c:min val="0"/>
        </c:scaling>
        <c:delete val="1"/>
        <c:axPos val="t"/>
        <c:numFmt formatCode="0" sourceLinked="1"/>
        <c:majorTickMark val="none"/>
        <c:minorTickMark val="none"/>
        <c:tickLblPos val="nextTo"/>
        <c:crossAx val="-141274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DBFD1BC-F0BB-B3B7-0211-A4B885F86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864" y="6025293"/>
            <a:ext cx="1293123" cy="6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8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0554483E-35D9-87F8-BBF3-BEE8A4E3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73400" cy="6858000"/>
          </a:xfrm>
          <a:prstGeom prst="rect">
            <a:avLst/>
          </a:prstGeom>
        </p:spPr>
      </p:pic>
      <p:pic>
        <p:nvPicPr>
          <p:cNvPr id="3" name="Imagem 2" descr="Menina em frente a prato de comida na boca&#10;&#10;Descrição gerada automaticamente com confiança média">
            <a:extLst>
              <a:ext uri="{FF2B5EF4-FFF2-40B4-BE49-F238E27FC236}">
                <a16:creationId xmlns:a16="http://schemas.microsoft.com/office/drawing/2014/main" id="{CD86A8D8-50B9-402A-2363-3036A69C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01" y="0"/>
            <a:ext cx="3022598" cy="6858000"/>
          </a:xfrm>
          <a:prstGeom prst="rect">
            <a:avLst/>
          </a:prstGeom>
        </p:spPr>
      </p:pic>
      <p:pic>
        <p:nvPicPr>
          <p:cNvPr id="4" name="Imagem 3" descr="Homem falando no celular&#10;&#10;Descrição gerada automaticamente">
            <a:extLst>
              <a:ext uri="{FF2B5EF4-FFF2-40B4-BE49-F238E27FC236}">
                <a16:creationId xmlns:a16="http://schemas.microsoft.com/office/drawing/2014/main" id="{680EE772-EC54-1184-D265-A9F4561E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3022602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9A4D8-6D7C-C8B7-D3FD-4F801BA5E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597" y="0"/>
            <a:ext cx="30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7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0554483E-35D9-87F8-BBF3-BEE8A4E3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73400" cy="6858000"/>
          </a:xfrm>
          <a:prstGeom prst="rect">
            <a:avLst/>
          </a:prstGeom>
        </p:spPr>
      </p:pic>
      <p:pic>
        <p:nvPicPr>
          <p:cNvPr id="3" name="Imagem 2" descr="Menina em frente a prato de comida na boca&#10;&#10;Descrição gerada automaticamente com confiança média">
            <a:extLst>
              <a:ext uri="{FF2B5EF4-FFF2-40B4-BE49-F238E27FC236}">
                <a16:creationId xmlns:a16="http://schemas.microsoft.com/office/drawing/2014/main" id="{CD86A8D8-50B9-402A-2363-3036A69C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01" y="0"/>
            <a:ext cx="3022598" cy="6858000"/>
          </a:xfrm>
          <a:prstGeom prst="rect">
            <a:avLst/>
          </a:prstGeom>
        </p:spPr>
      </p:pic>
      <p:pic>
        <p:nvPicPr>
          <p:cNvPr id="4" name="Imagem 3" descr="Homem falando no celular&#10;&#10;Descrição gerada automaticamente">
            <a:extLst>
              <a:ext uri="{FF2B5EF4-FFF2-40B4-BE49-F238E27FC236}">
                <a16:creationId xmlns:a16="http://schemas.microsoft.com/office/drawing/2014/main" id="{680EE772-EC54-1184-D265-A9F4561E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3022602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9A4D8-6D7C-C8B7-D3FD-4F801BA5E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597" y="0"/>
            <a:ext cx="30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0554483E-35D9-87F8-BBF3-BEE8A4E3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73400" cy="6858000"/>
          </a:xfrm>
          <a:prstGeom prst="rect">
            <a:avLst/>
          </a:prstGeom>
        </p:spPr>
      </p:pic>
      <p:pic>
        <p:nvPicPr>
          <p:cNvPr id="3" name="Imagem 2" descr="Menina em frente a prato de comida na boca&#10;&#10;Descrição gerada automaticamente com confiança média">
            <a:extLst>
              <a:ext uri="{FF2B5EF4-FFF2-40B4-BE49-F238E27FC236}">
                <a16:creationId xmlns:a16="http://schemas.microsoft.com/office/drawing/2014/main" id="{CD86A8D8-50B9-402A-2363-3036A69C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01" y="0"/>
            <a:ext cx="3022598" cy="6858000"/>
          </a:xfrm>
          <a:prstGeom prst="rect">
            <a:avLst/>
          </a:prstGeom>
        </p:spPr>
      </p:pic>
      <p:pic>
        <p:nvPicPr>
          <p:cNvPr id="4" name="Imagem 3" descr="Homem falando no celular&#10;&#10;Descrição gerada automaticamente">
            <a:extLst>
              <a:ext uri="{FF2B5EF4-FFF2-40B4-BE49-F238E27FC236}">
                <a16:creationId xmlns:a16="http://schemas.microsoft.com/office/drawing/2014/main" id="{680EE772-EC54-1184-D265-A9F4561E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3022602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9A4D8-6D7C-C8B7-D3FD-4F801BA5E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597" y="0"/>
            <a:ext cx="30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6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0554483E-35D9-87F8-BBF3-BEE8A4E3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73400" cy="6858000"/>
          </a:xfrm>
          <a:prstGeom prst="rect">
            <a:avLst/>
          </a:prstGeom>
        </p:spPr>
      </p:pic>
      <p:pic>
        <p:nvPicPr>
          <p:cNvPr id="3" name="Imagem 2" descr="Menina em frente a prato de comida na boca&#10;&#10;Descrição gerada automaticamente com confiança média">
            <a:extLst>
              <a:ext uri="{FF2B5EF4-FFF2-40B4-BE49-F238E27FC236}">
                <a16:creationId xmlns:a16="http://schemas.microsoft.com/office/drawing/2014/main" id="{CD86A8D8-50B9-402A-2363-3036A69C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01" y="0"/>
            <a:ext cx="3022598" cy="6858000"/>
          </a:xfrm>
          <a:prstGeom prst="rect">
            <a:avLst/>
          </a:prstGeom>
        </p:spPr>
      </p:pic>
      <p:pic>
        <p:nvPicPr>
          <p:cNvPr id="4" name="Imagem 3" descr="Homem falando no celular&#10;&#10;Descrição gerada automaticamente">
            <a:extLst>
              <a:ext uri="{FF2B5EF4-FFF2-40B4-BE49-F238E27FC236}">
                <a16:creationId xmlns:a16="http://schemas.microsoft.com/office/drawing/2014/main" id="{680EE772-EC54-1184-D265-A9F4561E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3022602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9A4D8-6D7C-C8B7-D3FD-4F801BA5E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597" y="0"/>
            <a:ext cx="30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0554483E-35D9-87F8-BBF3-BEE8A4E36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073400" cy="6858000"/>
          </a:xfrm>
          <a:prstGeom prst="rect">
            <a:avLst/>
          </a:prstGeom>
        </p:spPr>
      </p:pic>
      <p:pic>
        <p:nvPicPr>
          <p:cNvPr id="3" name="Imagem 2" descr="Menina em frente a prato de comida na boca&#10;&#10;Descrição gerada automaticamente com confiança média">
            <a:extLst>
              <a:ext uri="{FF2B5EF4-FFF2-40B4-BE49-F238E27FC236}">
                <a16:creationId xmlns:a16="http://schemas.microsoft.com/office/drawing/2014/main" id="{CD86A8D8-50B9-402A-2363-3036A69C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401" y="0"/>
            <a:ext cx="3022598" cy="6858000"/>
          </a:xfrm>
          <a:prstGeom prst="rect">
            <a:avLst/>
          </a:prstGeom>
        </p:spPr>
      </p:pic>
      <p:pic>
        <p:nvPicPr>
          <p:cNvPr id="4" name="Imagem 3" descr="Homem falando no celular&#10;&#10;Descrição gerada automaticamente">
            <a:extLst>
              <a:ext uri="{FF2B5EF4-FFF2-40B4-BE49-F238E27FC236}">
                <a16:creationId xmlns:a16="http://schemas.microsoft.com/office/drawing/2014/main" id="{680EE772-EC54-1184-D265-A9F4561E9A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3022602" cy="6857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5E9A4D8-6D7C-C8B7-D3FD-4F801BA5E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8597" y="0"/>
            <a:ext cx="30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0671509A-6348-D99A-0B73-4713CC7344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58A4F4F-752C-6B34-6DAA-12181DC1A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9A95AD-1646-2A3D-E16A-B192E7EA68E9}"/>
              </a:ext>
            </a:extLst>
          </p:cNvPr>
          <p:cNvSpPr/>
          <p:nvPr userDrawn="1"/>
        </p:nvSpPr>
        <p:spPr>
          <a:xfrm>
            <a:off x="-1193760" y="0"/>
            <a:ext cx="431760" cy="431760"/>
          </a:xfrm>
          <a:prstGeom prst="rect">
            <a:avLst/>
          </a:prstGeom>
          <a:solidFill>
            <a:srgbClr val="ECEE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FCA23C7-8ABB-323E-FFD3-673356A8F67D}"/>
              </a:ext>
            </a:extLst>
          </p:cNvPr>
          <p:cNvSpPr/>
          <p:nvPr userDrawn="1"/>
        </p:nvSpPr>
        <p:spPr>
          <a:xfrm>
            <a:off x="-622260" y="0"/>
            <a:ext cx="431760" cy="431760"/>
          </a:xfrm>
          <a:prstGeom prst="rect">
            <a:avLst/>
          </a:prstGeom>
          <a:solidFill>
            <a:srgbClr val="7A7A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759A988-0EB7-0199-42D8-B2AEBF4A1EA1}"/>
              </a:ext>
            </a:extLst>
          </p:cNvPr>
          <p:cNvSpPr/>
          <p:nvPr userDrawn="1"/>
        </p:nvSpPr>
        <p:spPr>
          <a:xfrm>
            <a:off x="-1193760" y="558800"/>
            <a:ext cx="431760" cy="431760"/>
          </a:xfrm>
          <a:prstGeom prst="rect">
            <a:avLst/>
          </a:prstGeom>
          <a:solidFill>
            <a:srgbClr val="F8F6F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DA460E5-B71C-317D-1381-C46FBDEFF78E}"/>
              </a:ext>
            </a:extLst>
          </p:cNvPr>
          <p:cNvSpPr/>
          <p:nvPr userDrawn="1"/>
        </p:nvSpPr>
        <p:spPr>
          <a:xfrm>
            <a:off x="-622260" y="558800"/>
            <a:ext cx="431760" cy="431760"/>
          </a:xfrm>
          <a:prstGeom prst="rect">
            <a:avLst/>
          </a:prstGeom>
          <a:solidFill>
            <a:srgbClr val="E088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7A7276C-8B4B-E805-961E-74450DA70201}"/>
              </a:ext>
            </a:extLst>
          </p:cNvPr>
          <p:cNvSpPr/>
          <p:nvPr userDrawn="1"/>
        </p:nvSpPr>
        <p:spPr>
          <a:xfrm>
            <a:off x="-1193760" y="1117600"/>
            <a:ext cx="431760" cy="431760"/>
          </a:xfrm>
          <a:prstGeom prst="rect">
            <a:avLst/>
          </a:prstGeom>
          <a:solidFill>
            <a:srgbClr val="89BA5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5B3D88-777F-D6F5-D7FB-2967F156C3E7}"/>
              </a:ext>
            </a:extLst>
          </p:cNvPr>
          <p:cNvSpPr/>
          <p:nvPr userDrawn="1"/>
        </p:nvSpPr>
        <p:spPr>
          <a:xfrm>
            <a:off x="-622260" y="1117600"/>
            <a:ext cx="431760" cy="431760"/>
          </a:xfrm>
          <a:prstGeom prst="rect">
            <a:avLst/>
          </a:prstGeom>
          <a:solidFill>
            <a:srgbClr val="E6A93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521DC3E-DDCC-16C2-A512-04D8035FFD72}"/>
              </a:ext>
            </a:extLst>
          </p:cNvPr>
          <p:cNvSpPr/>
          <p:nvPr userDrawn="1"/>
        </p:nvSpPr>
        <p:spPr>
          <a:xfrm>
            <a:off x="-1193760" y="1676400"/>
            <a:ext cx="431760" cy="431760"/>
          </a:xfrm>
          <a:prstGeom prst="rect">
            <a:avLst/>
          </a:prstGeom>
          <a:solidFill>
            <a:srgbClr val="5E80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4EE8B2E-FE29-FDFB-DD0F-2CD1D0A820C2}"/>
              </a:ext>
            </a:extLst>
          </p:cNvPr>
          <p:cNvSpPr/>
          <p:nvPr userDrawn="1"/>
        </p:nvSpPr>
        <p:spPr>
          <a:xfrm>
            <a:off x="-622260" y="1676400"/>
            <a:ext cx="431760" cy="431760"/>
          </a:xfrm>
          <a:prstGeom prst="rect">
            <a:avLst/>
          </a:prstGeom>
          <a:solidFill>
            <a:srgbClr val="D47A6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5B13296-5255-68E3-06D3-77AA44E54EB4}"/>
              </a:ext>
            </a:extLst>
          </p:cNvPr>
          <p:cNvSpPr/>
          <p:nvPr userDrawn="1"/>
        </p:nvSpPr>
        <p:spPr>
          <a:xfrm>
            <a:off x="-1193760" y="2235200"/>
            <a:ext cx="431760" cy="431760"/>
          </a:xfrm>
          <a:prstGeom prst="rect">
            <a:avLst/>
          </a:prstGeom>
          <a:solidFill>
            <a:srgbClr val="8775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90F05D05-9147-AC7C-0C91-C82753EA49E3}"/>
              </a:ext>
            </a:extLst>
          </p:cNvPr>
          <p:cNvSpPr/>
          <p:nvPr userDrawn="1"/>
        </p:nvSpPr>
        <p:spPr>
          <a:xfrm>
            <a:off x="-622260" y="2235200"/>
            <a:ext cx="431760" cy="431760"/>
          </a:xfrm>
          <a:prstGeom prst="rect">
            <a:avLst/>
          </a:prstGeom>
          <a:solidFill>
            <a:srgbClr val="75B0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B973543-68D0-5C90-CBF4-81C08779C14E}"/>
              </a:ext>
            </a:extLst>
          </p:cNvPr>
          <p:cNvSpPr/>
          <p:nvPr userDrawn="1"/>
        </p:nvSpPr>
        <p:spPr>
          <a:xfrm>
            <a:off x="-1193760" y="2794000"/>
            <a:ext cx="431760" cy="431760"/>
          </a:xfrm>
          <a:prstGeom prst="rect">
            <a:avLst/>
          </a:prstGeom>
          <a:solidFill>
            <a:srgbClr val="CCCC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EC1F7526-E4D9-C2D5-F497-E0EF226FC627}"/>
              </a:ext>
            </a:extLst>
          </p:cNvPr>
          <p:cNvSpPr/>
          <p:nvPr userDrawn="1"/>
        </p:nvSpPr>
        <p:spPr>
          <a:xfrm>
            <a:off x="-622260" y="2794000"/>
            <a:ext cx="431760" cy="431760"/>
          </a:xfrm>
          <a:prstGeom prst="rect">
            <a:avLst/>
          </a:prstGeom>
          <a:solidFill>
            <a:srgbClr val="EA772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F78EF46-60A0-29DF-C64F-ABB9FF775F95}"/>
              </a:ext>
            </a:extLst>
          </p:cNvPr>
          <p:cNvSpPr/>
          <p:nvPr userDrawn="1"/>
        </p:nvSpPr>
        <p:spPr>
          <a:xfrm>
            <a:off x="-1193760" y="3352800"/>
            <a:ext cx="431760" cy="431760"/>
          </a:xfrm>
          <a:prstGeom prst="rect">
            <a:avLst/>
          </a:prstGeom>
          <a:solidFill>
            <a:srgbClr val="765F6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1369E8E6-77B5-FFA0-725C-4DBD7BE98D59}"/>
              </a:ext>
            </a:extLst>
          </p:cNvPr>
          <p:cNvSpPr/>
          <p:nvPr userDrawn="1"/>
        </p:nvSpPr>
        <p:spPr>
          <a:xfrm>
            <a:off x="-622260" y="3352800"/>
            <a:ext cx="431760" cy="431760"/>
          </a:xfrm>
          <a:prstGeom prst="rect">
            <a:avLst/>
          </a:prstGeom>
          <a:solidFill>
            <a:srgbClr val="6162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980BB00-7A34-6509-1817-4F264C3F8C6F}"/>
              </a:ext>
            </a:extLst>
          </p:cNvPr>
          <p:cNvSpPr/>
          <p:nvPr userDrawn="1"/>
        </p:nvSpPr>
        <p:spPr>
          <a:xfrm>
            <a:off x="-1193760" y="3911600"/>
            <a:ext cx="431760" cy="431760"/>
          </a:xfrm>
          <a:prstGeom prst="rect">
            <a:avLst/>
          </a:prstGeom>
          <a:solidFill>
            <a:srgbClr val="98989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3107EB9-FF74-4027-FAD6-990928535257}"/>
              </a:ext>
            </a:extLst>
          </p:cNvPr>
          <p:cNvSpPr/>
          <p:nvPr userDrawn="1"/>
        </p:nvSpPr>
        <p:spPr>
          <a:xfrm>
            <a:off x="-622260" y="3911600"/>
            <a:ext cx="431760" cy="431760"/>
          </a:xfrm>
          <a:prstGeom prst="rect">
            <a:avLst/>
          </a:prstGeom>
          <a:solidFill>
            <a:srgbClr val="0079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116E362-D56B-EC9A-5753-26BB59440FB7}"/>
              </a:ext>
            </a:extLst>
          </p:cNvPr>
          <p:cNvSpPr/>
          <p:nvPr userDrawn="1"/>
        </p:nvSpPr>
        <p:spPr>
          <a:xfrm>
            <a:off x="-1193760" y="4470400"/>
            <a:ext cx="431760" cy="431760"/>
          </a:xfrm>
          <a:prstGeom prst="rect">
            <a:avLst/>
          </a:prstGeom>
          <a:solidFill>
            <a:srgbClr val="FED5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E32E381-AB7E-D48B-4183-5078EA5AB052}"/>
              </a:ext>
            </a:extLst>
          </p:cNvPr>
          <p:cNvSpPr/>
          <p:nvPr userDrawn="1"/>
        </p:nvSpPr>
        <p:spPr>
          <a:xfrm>
            <a:off x="-622260" y="4470400"/>
            <a:ext cx="431760" cy="431760"/>
          </a:xfrm>
          <a:prstGeom prst="rect">
            <a:avLst/>
          </a:prstGeom>
          <a:solidFill>
            <a:srgbClr val="00C1D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483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chart" Target="../charts/chart10.xml"/><Relationship Id="rId4" Type="http://schemas.openxmlformats.org/officeDocument/2006/relationships/image" Target="../media/image33.png"/><Relationship Id="rId9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chart" Target="../charts/char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chart" Target="../charts/char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chart" Target="../charts/char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2.png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hart" Target="../charts/chart30.xml"/><Relationship Id="rId7" Type="http://schemas.openxmlformats.org/officeDocument/2006/relationships/image" Target="../media/image47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0.wdp"/><Relationship Id="rId18" Type="http://schemas.openxmlformats.org/officeDocument/2006/relationships/image" Target="../media/image57.png"/><Relationship Id="rId26" Type="http://schemas.microsoft.com/office/2007/relationships/hdphoto" Target="../media/hdphoto24.wdp"/><Relationship Id="rId3" Type="http://schemas.openxmlformats.org/officeDocument/2006/relationships/image" Target="../media/image51.png"/><Relationship Id="rId21" Type="http://schemas.openxmlformats.org/officeDocument/2006/relationships/image" Target="../media/image59.png"/><Relationship Id="rId7" Type="http://schemas.microsoft.com/office/2007/relationships/hdphoto" Target="../media/hdphoto17.wdp"/><Relationship Id="rId12" Type="http://schemas.openxmlformats.org/officeDocument/2006/relationships/image" Target="../media/image56.png"/><Relationship Id="rId17" Type="http://schemas.openxmlformats.org/officeDocument/2006/relationships/chart" Target="../charts/chart34.xml"/><Relationship Id="rId25" Type="http://schemas.openxmlformats.org/officeDocument/2006/relationships/image" Target="../media/image61.png"/><Relationship Id="rId2" Type="http://schemas.openxmlformats.org/officeDocument/2006/relationships/image" Target="../media/image50.png"/><Relationship Id="rId16" Type="http://schemas.openxmlformats.org/officeDocument/2006/relationships/chart" Target="../charts/chart33.xml"/><Relationship Id="rId20" Type="http://schemas.microsoft.com/office/2007/relationships/hdphoto" Target="../media/hdphoto21.wdp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19.wdp"/><Relationship Id="rId24" Type="http://schemas.microsoft.com/office/2007/relationships/hdphoto" Target="../media/hdphoto23.wdp"/><Relationship Id="rId32" Type="http://schemas.microsoft.com/office/2007/relationships/hdphoto" Target="../media/hdphoto27.wdp"/><Relationship Id="rId5" Type="http://schemas.openxmlformats.org/officeDocument/2006/relationships/image" Target="../media/image52.png"/><Relationship Id="rId15" Type="http://schemas.openxmlformats.org/officeDocument/2006/relationships/chart" Target="../charts/chart32.xml"/><Relationship Id="rId23" Type="http://schemas.openxmlformats.org/officeDocument/2006/relationships/image" Target="../media/image60.png"/><Relationship Id="rId28" Type="http://schemas.microsoft.com/office/2007/relationships/hdphoto" Target="../media/hdphoto25.wdp"/><Relationship Id="rId10" Type="http://schemas.openxmlformats.org/officeDocument/2006/relationships/image" Target="../media/image55.png"/><Relationship Id="rId19" Type="http://schemas.openxmlformats.org/officeDocument/2006/relationships/image" Target="../media/image58.png"/><Relationship Id="rId31" Type="http://schemas.openxmlformats.org/officeDocument/2006/relationships/image" Target="../media/image64.png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chart" Target="../charts/chart31.xml"/><Relationship Id="rId22" Type="http://schemas.microsoft.com/office/2007/relationships/hdphoto" Target="../media/hdphoto22.wdp"/><Relationship Id="rId27" Type="http://schemas.openxmlformats.org/officeDocument/2006/relationships/image" Target="../media/image62.png"/><Relationship Id="rId30" Type="http://schemas.microsoft.com/office/2007/relationships/hdphoto" Target="../media/hdphoto2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9.sv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26" Type="http://schemas.openxmlformats.org/officeDocument/2006/relationships/chart" Target="../charts/chart5.xml"/><Relationship Id="rId3" Type="http://schemas.microsoft.com/office/2007/relationships/hdphoto" Target="../media/hdphoto2.wdp"/><Relationship Id="rId21" Type="http://schemas.microsoft.com/office/2007/relationships/hdphoto" Target="../media/hdphoto10.wdp"/><Relationship Id="rId7" Type="http://schemas.microsoft.com/office/2007/relationships/hdphoto" Target="../media/hdphoto4.wdp"/><Relationship Id="rId12" Type="http://schemas.openxmlformats.org/officeDocument/2006/relationships/image" Target="../media/image23.png"/><Relationship Id="rId17" Type="http://schemas.microsoft.com/office/2007/relationships/hdphoto" Target="../media/hdphoto8.wdp"/><Relationship Id="rId25" Type="http://schemas.openxmlformats.org/officeDocument/2006/relationships/chart" Target="../charts/chart4.xml"/><Relationship Id="rId2" Type="http://schemas.openxmlformats.org/officeDocument/2006/relationships/image" Target="../media/image18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5.wdp"/><Relationship Id="rId24" Type="http://schemas.openxmlformats.org/officeDocument/2006/relationships/chart" Target="../charts/chart3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microsoft.com/office/2007/relationships/hdphoto" Target="../media/hdphoto12.wdp"/><Relationship Id="rId10" Type="http://schemas.openxmlformats.org/officeDocument/2006/relationships/image" Target="../media/image22.png"/><Relationship Id="rId19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openxmlformats.org/officeDocument/2006/relationships/chart" Target="../charts/chart2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>
            <a:extLst>
              <a:ext uri="{FF2B5EF4-FFF2-40B4-BE49-F238E27FC236}">
                <a16:creationId xmlns:a16="http://schemas.microsoft.com/office/drawing/2014/main" id="{16F6FEFF-88DE-4418-2D3E-6EF9AE6348DB}"/>
              </a:ext>
            </a:extLst>
          </p:cNvPr>
          <p:cNvSpPr txBox="1"/>
          <p:nvPr/>
        </p:nvSpPr>
        <p:spPr>
          <a:xfrm>
            <a:off x="1371526" y="4094999"/>
            <a:ext cx="10458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54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PESQUISA DE MERCADO</a:t>
            </a:r>
            <a:endParaRPr lang="pt-BR" sz="54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AD750602-87AD-10FD-2A6C-940FCDD05618}"/>
              </a:ext>
            </a:extLst>
          </p:cNvPr>
          <p:cNvSpPr/>
          <p:nvPr/>
        </p:nvSpPr>
        <p:spPr>
          <a:xfrm>
            <a:off x="2768601" y="5302420"/>
            <a:ext cx="9010724" cy="485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Feito com exclusividade pelo Instituto de pesquisas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Datafolha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 para a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ALIANÇA DE CONTROLE DO TABAGISMO - ACT</a:t>
            </a:r>
            <a:endParaRPr kumimoji="0" lang="pt-BR" sz="14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 SemiCondensed" panose="020B0502040204020203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B1A6AF6-C23D-9477-C5B3-A1160BE8ABB3}"/>
              </a:ext>
            </a:extLst>
          </p:cNvPr>
          <p:cNvSpPr txBox="1"/>
          <p:nvPr/>
        </p:nvSpPr>
        <p:spPr>
          <a:xfrm>
            <a:off x="1371526" y="4810528"/>
            <a:ext cx="1045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TABACO, ALIMENTAÇÃO, ÁLCOOL e REFORMA TRIBUTÁRIA</a:t>
            </a:r>
            <a:endParaRPr lang="pt-BR" sz="3200" dirty="0">
              <a:solidFill>
                <a:srgbClr val="FED54F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23266FE-4D6C-1C1D-B85A-AC70FEADFB30}"/>
              </a:ext>
            </a:extLst>
          </p:cNvPr>
          <p:cNvSpPr txBox="1"/>
          <p:nvPr/>
        </p:nvSpPr>
        <p:spPr>
          <a:xfrm>
            <a:off x="1371526" y="5527044"/>
            <a:ext cx="10458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b="1" dirty="0">
                <a:solidFill>
                  <a:schemeClr val="bg1">
                    <a:alpha val="4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EDIÇÃO DE JULHO DE 2023</a:t>
            </a:r>
            <a:endParaRPr lang="pt-BR" sz="2400" dirty="0">
              <a:solidFill>
                <a:schemeClr val="bg1">
                  <a:alpha val="45000"/>
                </a:schemeClr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E0A5F51F-707E-E54D-FA06-D6CB768A3DF1}"/>
              </a:ext>
            </a:extLst>
          </p:cNvPr>
          <p:cNvGrpSpPr/>
          <p:nvPr/>
        </p:nvGrpSpPr>
        <p:grpSpPr>
          <a:xfrm>
            <a:off x="4818658" y="5988709"/>
            <a:ext cx="2554684" cy="505386"/>
            <a:chOff x="8279549" y="5882592"/>
            <a:chExt cx="3342935" cy="661323"/>
          </a:xfrm>
        </p:grpSpPr>
        <p:pic>
          <p:nvPicPr>
            <p:cNvPr id="32" name="Imagem 31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849EFBFC-6383-AB3F-A694-D7155DDDE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33" name="Gráfico 32">
              <a:extLst>
                <a:ext uri="{FF2B5EF4-FFF2-40B4-BE49-F238E27FC236}">
                  <a16:creationId xmlns:a16="http://schemas.microsoft.com/office/drawing/2014/main" id="{EB632F85-2B45-F85E-484B-5513D5BC1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AUMENTO DE IMPOSTO POR PRODUTO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P5.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Considerando que a Reforma Tributária prevê um imposto específico para produtos que fazem mal à Saúde e ao Meio Ambiente, na sua opinião, quais dos seguintes produtos deveriam ter seus impostos aumentados?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(estimulada)</a:t>
            </a:r>
            <a:endParaRPr lang="pt-BR" sz="900" dirty="0"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7570AF56-0C7E-F9FD-4019-60BDD4F00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497011"/>
              </p:ext>
            </p:extLst>
          </p:nvPr>
        </p:nvGraphicFramePr>
        <p:xfrm>
          <a:off x="1085850" y="3327380"/>
          <a:ext cx="10267950" cy="272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Elipse 25">
            <a:extLst>
              <a:ext uri="{FF2B5EF4-FFF2-40B4-BE49-F238E27FC236}">
                <a16:creationId xmlns:a16="http://schemas.microsoft.com/office/drawing/2014/main" id="{D9526CAA-A662-A29E-A627-333E29609721}"/>
              </a:ext>
            </a:extLst>
          </p:cNvPr>
          <p:cNvSpPr/>
          <p:nvPr/>
        </p:nvSpPr>
        <p:spPr>
          <a:xfrm>
            <a:off x="845225" y="1591054"/>
            <a:ext cx="1247775" cy="1247775"/>
          </a:xfrm>
          <a:prstGeom prst="ellipse">
            <a:avLst/>
          </a:prstGeom>
          <a:noFill/>
          <a:ln>
            <a:solidFill>
              <a:srgbClr val="372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6263E9A5-5DA8-78BB-DF9C-D2EA237958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496394"/>
              </p:ext>
            </p:extLst>
          </p:nvPr>
        </p:nvGraphicFramePr>
        <p:xfrm>
          <a:off x="123825" y="1267205"/>
          <a:ext cx="2705778" cy="189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CaixaDeTexto 27">
            <a:extLst>
              <a:ext uri="{FF2B5EF4-FFF2-40B4-BE49-F238E27FC236}">
                <a16:creationId xmlns:a16="http://schemas.microsoft.com/office/drawing/2014/main" id="{CF987653-3E44-FA75-1927-6B2FCF832464}"/>
              </a:ext>
            </a:extLst>
          </p:cNvPr>
          <p:cNvSpPr txBox="1"/>
          <p:nvPr/>
        </p:nvSpPr>
        <p:spPr>
          <a:xfrm>
            <a:off x="2229536" y="1283917"/>
            <a:ext cx="3116455" cy="186204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94</a:t>
            </a: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7200" dirty="0">
              <a:solidFill>
                <a:srgbClr val="FFC000"/>
              </a:solidFill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024AFF4-6BA7-4CB3-D724-6F45599D22A1}"/>
              </a:ext>
            </a:extLst>
          </p:cNvPr>
          <p:cNvSpPr txBox="1"/>
          <p:nvPr/>
        </p:nvSpPr>
        <p:spPr>
          <a:xfrm>
            <a:off x="4198711" y="2182717"/>
            <a:ext cx="336163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solidFill>
                  <a:srgbClr val="372823"/>
                </a:solidFill>
                <a:latin typeface="Bahnschrift SemiCondensed" panose="020B0502040204020203" pitchFamily="34" charset="0"/>
              </a:rPr>
              <a:t>ACREDITAM QUE OS PRODUTOS NOCIVOS À SAÚDE OU AO MEIO AMBIENTE DEVERIAM TER SEUS IMPOSTOS AUMENTADOS</a:t>
            </a:r>
            <a:endParaRPr kumimoji="0" lang="pt-BR" sz="1200" b="1" i="0" u="none" strike="noStrike" kern="1200" cap="none" spc="0" normalizeH="0" baseline="0" noProof="0" dirty="0">
              <a:solidFill>
                <a:srgbClr val="372823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8B00AFB5-D406-07B2-AE51-B9B46B7F7E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130">
            <a:off x="719176" y="3029354"/>
            <a:ext cx="733348" cy="734555"/>
          </a:xfrm>
          <a:prstGeom prst="rect">
            <a:avLst/>
          </a:prstGeom>
        </p:spPr>
      </p:pic>
      <p:sp>
        <p:nvSpPr>
          <p:cNvPr id="11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6024131" y="144024"/>
            <a:ext cx="60187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Quase a totalidade dos brasileiros (94%) é a favor do aumento de impostos para produtos nocivos. Mas este apoio cai abaixo de 50% para </a:t>
            </a:r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Bebidas adoçadas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(47%), </a:t>
            </a:r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Alimentos </a:t>
            </a:r>
            <a:r>
              <a:rPr lang="pt-BR" sz="1600" b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ultraprocessados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(46%) e </a:t>
            </a:r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Combustíveis fósseis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(36%).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7382311" y="3172442"/>
            <a:ext cx="0" cy="245848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390700" y="3137482"/>
            <a:ext cx="1714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EA7724"/>
                </a:solidFill>
              </a:rPr>
              <a:t>Menos da metade -&gt;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815179" y="3137482"/>
            <a:ext cx="1565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 dirty="0">
                <a:solidFill>
                  <a:srgbClr val="89BA5C"/>
                </a:solidFill>
              </a:rPr>
              <a:t>&lt;- Mais da metade</a:t>
            </a:r>
          </a:p>
        </p:txBody>
      </p:sp>
    </p:spTree>
    <p:extLst>
      <p:ext uri="{BB962C8B-B14F-4D97-AF65-F5344CB8AC3E}">
        <p14:creationId xmlns:p14="http://schemas.microsoft.com/office/powerpoint/2010/main" val="432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AUMENTO DE IMPOSTO POR PRODUTO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P5.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Considerando que a Reforma Tributária prevê um imposto específico para produtos que fazem mal à Saúde e ao Meio Ambiente, na sua opinião, quais dos seguintes produtos deveriam ter seus impostos aumentados?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(estimulada)</a:t>
            </a:r>
            <a:endParaRPr lang="pt-BR" sz="900" dirty="0">
              <a:effectLst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2C1276AE-5089-6AD0-14FF-D14B620E1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416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940244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4909477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314418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B06A4E3-4583-7825-412C-CD7F2CE8C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426342"/>
              </p:ext>
            </p:extLst>
          </p:nvPr>
        </p:nvGraphicFramePr>
        <p:xfrm>
          <a:off x="246743" y="2466109"/>
          <a:ext cx="11698532" cy="3527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343057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538249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6874222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2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SIM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Cigarro e outros produtos de tabaco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80607"/>
                  </a:ext>
                </a:extLst>
              </a:tr>
              <a:tr h="303821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Produtos responsáveis por altas taxas de emissão de carbono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671226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Bebidas alcoólicas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822886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Agrotóxicos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514724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Embalagens plásticas, sacolas, etc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932850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Bebidas adoçadas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366615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Alimentos ultraprocessados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000823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Combustíveis fósseis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22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NÃO/ 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3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P6.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Ainda em relação à Reforma Tributária, 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na sua opinião, você é a favor ou contra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31075F0-4BF7-FEDB-852B-599EFD7E16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886833"/>
              </p:ext>
            </p:extLst>
          </p:nvPr>
        </p:nvGraphicFramePr>
        <p:xfrm>
          <a:off x="1427388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56A4CE1-155E-1110-8EAC-15D0B4778992}"/>
              </a:ext>
            </a:extLst>
          </p:cNvPr>
          <p:cNvSpPr/>
          <p:nvPr/>
        </p:nvSpPr>
        <p:spPr>
          <a:xfrm>
            <a:off x="1469193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5EBB75F1-97EF-FF5D-7FF1-1CA831B41EAB}"/>
              </a:ext>
            </a:extLst>
          </p:cNvPr>
          <p:cNvSpPr/>
          <p:nvPr/>
        </p:nvSpPr>
        <p:spPr>
          <a:xfrm>
            <a:off x="1522172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09545BEE-5616-6A4B-5788-3055972822AD}"/>
              </a:ext>
            </a:extLst>
          </p:cNvPr>
          <p:cNvSpPr/>
          <p:nvPr/>
        </p:nvSpPr>
        <p:spPr>
          <a:xfrm>
            <a:off x="1469193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9FAFE0C8-BAFA-7FC9-309D-F55FE43F1EDA}"/>
              </a:ext>
            </a:extLst>
          </p:cNvPr>
          <p:cNvSpPr/>
          <p:nvPr/>
        </p:nvSpPr>
        <p:spPr>
          <a:xfrm>
            <a:off x="1522172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80DE6F86-2DA8-2BF4-6421-488CCD6B91F8}"/>
              </a:ext>
            </a:extLst>
          </p:cNvPr>
          <p:cNvSpPr/>
          <p:nvPr/>
        </p:nvSpPr>
        <p:spPr>
          <a:xfrm>
            <a:off x="1469193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B11F1797-C322-0E7C-678A-C510273471CA}"/>
              </a:ext>
            </a:extLst>
          </p:cNvPr>
          <p:cNvSpPr/>
          <p:nvPr/>
        </p:nvSpPr>
        <p:spPr>
          <a:xfrm>
            <a:off x="1522172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6C800F7-7219-755F-05FA-A952220EDE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FE5785F-6ABE-C394-DE94-7BF48928FF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D5C221-09A3-EF62-1EAA-A172134DDF74}"/>
              </a:ext>
            </a:extLst>
          </p:cNvPr>
          <p:cNvSpPr txBox="1"/>
          <p:nvPr/>
        </p:nvSpPr>
        <p:spPr>
          <a:xfrm>
            <a:off x="1576152" y="3231425"/>
            <a:ext cx="74034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41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EAA0572C-DD74-2317-8C96-D7ACA313FD5D}"/>
              </a:ext>
            </a:extLst>
          </p:cNvPr>
          <p:cNvSpPr txBox="1"/>
          <p:nvPr/>
        </p:nvSpPr>
        <p:spPr>
          <a:xfrm>
            <a:off x="1491880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0E9E0AA-49D4-C670-AEF7-39CED433F7B5}"/>
              </a:ext>
            </a:extLst>
          </p:cNvPr>
          <p:cNvSpPr txBox="1"/>
          <p:nvPr/>
        </p:nvSpPr>
        <p:spPr>
          <a:xfrm>
            <a:off x="1576152" y="4445596"/>
            <a:ext cx="1027301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57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A37BA9B-19C1-9906-E682-ABD5BE61179F}"/>
              </a:ext>
            </a:extLst>
          </p:cNvPr>
          <p:cNvSpPr txBox="1"/>
          <p:nvPr/>
        </p:nvSpPr>
        <p:spPr>
          <a:xfrm>
            <a:off x="403101" y="3275560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D2FE9B5-7691-A4A4-FA67-12091B8259A6}"/>
              </a:ext>
            </a:extLst>
          </p:cNvPr>
          <p:cNvSpPr txBox="1"/>
          <p:nvPr/>
        </p:nvSpPr>
        <p:spPr>
          <a:xfrm>
            <a:off x="551423" y="3885775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2B46DF3-F3A1-70FA-EE17-9CEF7BB0F980}"/>
              </a:ext>
            </a:extLst>
          </p:cNvPr>
          <p:cNvSpPr txBox="1"/>
          <p:nvPr/>
        </p:nvSpPr>
        <p:spPr>
          <a:xfrm>
            <a:off x="551423" y="4496006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A157CBE0-71A9-D223-6FF3-33720D1C7F51}"/>
              </a:ext>
            </a:extLst>
          </p:cNvPr>
          <p:cNvSpPr/>
          <p:nvPr/>
        </p:nvSpPr>
        <p:spPr>
          <a:xfrm>
            <a:off x="1513712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5A418EAB-A37F-78FD-248B-FA26240CFB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aphicFrame>
        <p:nvGraphicFramePr>
          <p:cNvPr id="31" name="Tabela 31">
            <a:extLst>
              <a:ext uri="{FF2B5EF4-FFF2-40B4-BE49-F238E27FC236}">
                <a16:creationId xmlns:a16="http://schemas.microsoft.com/office/drawing/2014/main" id="{AE398946-885A-EA8D-A077-AADEB1B3C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97606"/>
              </p:ext>
            </p:extLst>
          </p:nvPr>
        </p:nvGraphicFramePr>
        <p:xfrm>
          <a:off x="444581" y="1839768"/>
          <a:ext cx="11615964" cy="1228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1988">
                  <a:extLst>
                    <a:ext uri="{9D8B030D-6E8A-4147-A177-3AD203B41FA5}">
                      <a16:colId xmlns:a16="http://schemas.microsoft.com/office/drawing/2014/main" val="1469938333"/>
                    </a:ext>
                  </a:extLst>
                </a:gridCol>
                <a:gridCol w="3871988">
                  <a:extLst>
                    <a:ext uri="{9D8B030D-6E8A-4147-A177-3AD203B41FA5}">
                      <a16:colId xmlns:a16="http://schemas.microsoft.com/office/drawing/2014/main" val="1015006700"/>
                    </a:ext>
                  </a:extLst>
                </a:gridCol>
                <a:gridCol w="3871988">
                  <a:extLst>
                    <a:ext uri="{9D8B030D-6E8A-4147-A177-3AD203B41FA5}">
                      <a16:colId xmlns:a16="http://schemas.microsoft.com/office/drawing/2014/main" val="8936968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o governo conceda incentivos fiscais para fabricantes de produtos que fazem mal à saúde e ao Meio Ambiente, como cigarro, bebidas alcoólicas e alimentos ultraprocessados</a:t>
                      </a:r>
                    </a:p>
                  </a:txBody>
                  <a:tcPr marL="360000" marR="252000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os recursos arrecadados com o imposto sobre produtos que fazem mal à saúde, como cigarro, bebidas alcoólicas e alimentos ultraprocessados, sejam destinados ao SUS</a:t>
                      </a:r>
                    </a:p>
                  </a:txBody>
                  <a:tcPr marL="360000" marR="252000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a Cesta Básica seja composta exclusivamente por alimentos saudáveis, como frutas e arroz e feijão</a:t>
                      </a:r>
                    </a:p>
                  </a:txBody>
                  <a:tcPr marL="360000" marR="252000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370868"/>
                  </a:ext>
                </a:extLst>
              </a:tr>
            </a:tbl>
          </a:graphicData>
        </a:graphic>
      </p:graphicFrame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5279822-BD56-79B6-ED77-67F858D99013}"/>
              </a:ext>
            </a:extLst>
          </p:cNvPr>
          <p:cNvGrpSpPr/>
          <p:nvPr/>
        </p:nvGrpSpPr>
        <p:grpSpPr>
          <a:xfrm>
            <a:off x="1629735" y="5230436"/>
            <a:ext cx="1729645" cy="315680"/>
            <a:chOff x="1479375" y="5422547"/>
            <a:chExt cx="1729645" cy="315680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DC8A4181-F9A4-9FD3-B695-B1830565CA58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7C45A11E-CDB4-26E7-3B18-63E37134FBB8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1D1962CB-C64E-A850-A2DA-95A0B74E870C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6" name="Imagem 35">
              <a:extLst>
                <a:ext uri="{FF2B5EF4-FFF2-40B4-BE49-F238E27FC236}">
                  <a16:creationId xmlns:a16="http://schemas.microsoft.com/office/drawing/2014/main" id="{E2E703B5-6FB7-996C-44EB-79DF4E21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302CDAA0-D02D-5B56-522A-EF3C1E3E6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618EB4AD-7249-B90B-55D1-CED603AD8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7E0E4D87-E002-0072-A290-2C8D522C4E65}"/>
              </a:ext>
            </a:extLst>
          </p:cNvPr>
          <p:cNvGrpSpPr/>
          <p:nvPr/>
        </p:nvGrpSpPr>
        <p:grpSpPr>
          <a:xfrm>
            <a:off x="2198284" y="5518529"/>
            <a:ext cx="503802" cy="403780"/>
            <a:chOff x="5036379" y="5334069"/>
            <a:chExt cx="503802" cy="403780"/>
          </a:xfrm>
        </p:grpSpPr>
        <p:sp>
          <p:nvSpPr>
            <p:cNvPr id="41" name="Triângulo isósceles 40">
              <a:extLst>
                <a:ext uri="{FF2B5EF4-FFF2-40B4-BE49-F238E27FC236}">
                  <a16:creationId xmlns:a16="http://schemas.microsoft.com/office/drawing/2014/main" id="{ABB45168-C47E-8A67-598C-B379E90DB3DA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42" name="Retângulo: Cantos Arredondados 41">
              <a:extLst>
                <a:ext uri="{FF2B5EF4-FFF2-40B4-BE49-F238E27FC236}">
                  <a16:creationId xmlns:a16="http://schemas.microsoft.com/office/drawing/2014/main" id="{3AF4F289-08B4-5905-3D24-1F2217140210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2,7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44" name="Gráfico 43">
            <a:extLst>
              <a:ext uri="{FF2B5EF4-FFF2-40B4-BE49-F238E27FC236}">
                <a16:creationId xmlns:a16="http://schemas.microsoft.com/office/drawing/2014/main" id="{90EFF2DC-EAE4-9DE8-DA2B-3111645E8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2375365"/>
              </p:ext>
            </p:extLst>
          </p:nvPr>
        </p:nvGraphicFramePr>
        <p:xfrm>
          <a:off x="5265484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4932E958-67ED-4745-5313-3FB762EFBA67}"/>
              </a:ext>
            </a:extLst>
          </p:cNvPr>
          <p:cNvSpPr/>
          <p:nvPr/>
        </p:nvSpPr>
        <p:spPr>
          <a:xfrm>
            <a:off x="5307289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orma Livre: Forma 45">
            <a:extLst>
              <a:ext uri="{FF2B5EF4-FFF2-40B4-BE49-F238E27FC236}">
                <a16:creationId xmlns:a16="http://schemas.microsoft.com/office/drawing/2014/main" id="{BBB3AFF4-B6F1-8C5D-CC7D-91B3B3DE9D9D}"/>
              </a:ext>
            </a:extLst>
          </p:cNvPr>
          <p:cNvSpPr/>
          <p:nvPr/>
        </p:nvSpPr>
        <p:spPr>
          <a:xfrm>
            <a:off x="5360268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2E9E4C52-2797-B8C7-58E0-7696A3459633}"/>
              </a:ext>
            </a:extLst>
          </p:cNvPr>
          <p:cNvSpPr/>
          <p:nvPr/>
        </p:nvSpPr>
        <p:spPr>
          <a:xfrm>
            <a:off x="5307289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orma Livre: Forma 47">
            <a:extLst>
              <a:ext uri="{FF2B5EF4-FFF2-40B4-BE49-F238E27FC236}">
                <a16:creationId xmlns:a16="http://schemas.microsoft.com/office/drawing/2014/main" id="{642720D0-7B6A-63A9-E960-A8A14F423968}"/>
              </a:ext>
            </a:extLst>
          </p:cNvPr>
          <p:cNvSpPr/>
          <p:nvPr/>
        </p:nvSpPr>
        <p:spPr>
          <a:xfrm>
            <a:off x="5360268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Forma Livre: Forma 48">
            <a:extLst>
              <a:ext uri="{FF2B5EF4-FFF2-40B4-BE49-F238E27FC236}">
                <a16:creationId xmlns:a16="http://schemas.microsoft.com/office/drawing/2014/main" id="{D04807B4-F027-3958-45B1-5B6BC8AF835B}"/>
              </a:ext>
            </a:extLst>
          </p:cNvPr>
          <p:cNvSpPr/>
          <p:nvPr/>
        </p:nvSpPr>
        <p:spPr>
          <a:xfrm>
            <a:off x="5307289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42B043AC-E9DF-2883-EDB8-4C41AE9719A2}"/>
              </a:ext>
            </a:extLst>
          </p:cNvPr>
          <p:cNvSpPr/>
          <p:nvPr/>
        </p:nvSpPr>
        <p:spPr>
          <a:xfrm>
            <a:off x="5360268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1EED4F4C-7060-6A24-1CAB-DEE4810EAC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000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52" name="Imagem 51">
            <a:extLst>
              <a:ext uri="{FF2B5EF4-FFF2-40B4-BE49-F238E27FC236}">
                <a16:creationId xmlns:a16="http://schemas.microsoft.com/office/drawing/2014/main" id="{A942931E-76A4-7279-5805-9479B36BDD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000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3E6B2420-3064-2809-18CB-65BB58ECD599}"/>
              </a:ext>
            </a:extLst>
          </p:cNvPr>
          <p:cNvSpPr txBox="1"/>
          <p:nvPr/>
        </p:nvSpPr>
        <p:spPr>
          <a:xfrm>
            <a:off x="5414248" y="3231425"/>
            <a:ext cx="13225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73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F4B7A323-6FC3-AE9B-389E-5E349B2D0FBC}"/>
              </a:ext>
            </a:extLst>
          </p:cNvPr>
          <p:cNvSpPr txBox="1"/>
          <p:nvPr/>
        </p:nvSpPr>
        <p:spPr>
          <a:xfrm>
            <a:off x="5309193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6C19153-E337-5144-E38F-DA214A7C0F70}"/>
              </a:ext>
            </a:extLst>
          </p:cNvPr>
          <p:cNvSpPr txBox="1"/>
          <p:nvPr/>
        </p:nvSpPr>
        <p:spPr>
          <a:xfrm>
            <a:off x="5398957" y="4445596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25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C8B80CB9-6440-22C6-583C-23FA20D28C75}"/>
              </a:ext>
            </a:extLst>
          </p:cNvPr>
          <p:cNvSpPr/>
          <p:nvPr/>
        </p:nvSpPr>
        <p:spPr>
          <a:xfrm>
            <a:off x="5351808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D8E31F5A-B262-6F4F-80E3-2ED8EC2D0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000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pSp>
        <p:nvGrpSpPr>
          <p:cNvPr id="67" name="Agrupar 66">
            <a:extLst>
              <a:ext uri="{FF2B5EF4-FFF2-40B4-BE49-F238E27FC236}">
                <a16:creationId xmlns:a16="http://schemas.microsoft.com/office/drawing/2014/main" id="{9AC82080-B04F-0227-5887-5CCFF9AE99FA}"/>
              </a:ext>
            </a:extLst>
          </p:cNvPr>
          <p:cNvGrpSpPr/>
          <p:nvPr/>
        </p:nvGrpSpPr>
        <p:grpSpPr>
          <a:xfrm>
            <a:off x="5467831" y="5230436"/>
            <a:ext cx="1729645" cy="315680"/>
            <a:chOff x="1479375" y="5422547"/>
            <a:chExt cx="1729645" cy="315680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38D12E16-9D42-6484-48F8-FE030183E925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72" name="Retângulo: Cantos Arredondados 71">
                <a:extLst>
                  <a:ext uri="{FF2B5EF4-FFF2-40B4-BE49-F238E27FC236}">
                    <a16:creationId xmlns:a16="http://schemas.microsoft.com/office/drawing/2014/main" id="{915D85BF-74B5-73B4-0A4F-36E176A9DAC3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B77D810A-45DB-40EA-318F-BC3E9898E69A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9" name="Imagem 68">
              <a:extLst>
                <a:ext uri="{FF2B5EF4-FFF2-40B4-BE49-F238E27FC236}">
                  <a16:creationId xmlns:a16="http://schemas.microsoft.com/office/drawing/2014/main" id="{5DFA1061-4047-8CEC-9CAF-AE3DE766F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70" name="Imagem 69">
              <a:extLst>
                <a:ext uri="{FF2B5EF4-FFF2-40B4-BE49-F238E27FC236}">
                  <a16:creationId xmlns:a16="http://schemas.microsoft.com/office/drawing/2014/main" id="{3B0C796A-1E13-5D87-BC71-594CFEBB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71" name="Imagem 70">
              <a:extLst>
                <a:ext uri="{FF2B5EF4-FFF2-40B4-BE49-F238E27FC236}">
                  <a16:creationId xmlns:a16="http://schemas.microsoft.com/office/drawing/2014/main" id="{1B64D5C1-71F8-0C51-31D4-8307A3D9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B56CC2AB-3F17-3BCB-0BFF-941D819A0A3F}"/>
              </a:ext>
            </a:extLst>
          </p:cNvPr>
          <p:cNvGrpSpPr/>
          <p:nvPr/>
        </p:nvGrpSpPr>
        <p:grpSpPr>
          <a:xfrm>
            <a:off x="6532702" y="5518529"/>
            <a:ext cx="503802" cy="403780"/>
            <a:chOff x="5036379" y="5334069"/>
            <a:chExt cx="503802" cy="403780"/>
          </a:xfrm>
        </p:grpSpPr>
        <p:sp>
          <p:nvSpPr>
            <p:cNvPr id="75" name="Triângulo isósceles 74">
              <a:extLst>
                <a:ext uri="{FF2B5EF4-FFF2-40B4-BE49-F238E27FC236}">
                  <a16:creationId xmlns:a16="http://schemas.microsoft.com/office/drawing/2014/main" id="{C8955C9E-870E-E021-2DD2-014448D50F3D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6" name="Retângulo: Cantos Arredondados 75">
              <a:extLst>
                <a:ext uri="{FF2B5EF4-FFF2-40B4-BE49-F238E27FC236}">
                  <a16:creationId xmlns:a16="http://schemas.microsoft.com/office/drawing/2014/main" id="{39ACB171-429A-4248-5022-91488674E38B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3,9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77" name="Gráfico 76">
            <a:extLst>
              <a:ext uri="{FF2B5EF4-FFF2-40B4-BE49-F238E27FC236}">
                <a16:creationId xmlns:a16="http://schemas.microsoft.com/office/drawing/2014/main" id="{79DA6EE6-F4EC-30C2-423E-29CFE05C56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1400855"/>
              </p:ext>
            </p:extLst>
          </p:nvPr>
        </p:nvGraphicFramePr>
        <p:xfrm>
          <a:off x="9215547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8" name="Forma Livre: Forma 77">
            <a:extLst>
              <a:ext uri="{FF2B5EF4-FFF2-40B4-BE49-F238E27FC236}">
                <a16:creationId xmlns:a16="http://schemas.microsoft.com/office/drawing/2014/main" id="{7517DEC9-9769-3924-3717-79875231B358}"/>
              </a:ext>
            </a:extLst>
          </p:cNvPr>
          <p:cNvSpPr/>
          <p:nvPr/>
        </p:nvSpPr>
        <p:spPr>
          <a:xfrm>
            <a:off x="9257352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orma Livre: Forma 78">
            <a:extLst>
              <a:ext uri="{FF2B5EF4-FFF2-40B4-BE49-F238E27FC236}">
                <a16:creationId xmlns:a16="http://schemas.microsoft.com/office/drawing/2014/main" id="{177F994D-246B-BB63-A729-2F587FA5E838}"/>
              </a:ext>
            </a:extLst>
          </p:cNvPr>
          <p:cNvSpPr/>
          <p:nvPr/>
        </p:nvSpPr>
        <p:spPr>
          <a:xfrm>
            <a:off x="9310331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orma Livre: Forma 79">
            <a:extLst>
              <a:ext uri="{FF2B5EF4-FFF2-40B4-BE49-F238E27FC236}">
                <a16:creationId xmlns:a16="http://schemas.microsoft.com/office/drawing/2014/main" id="{856908F0-1FC0-E5A5-7294-3E3982934F13}"/>
              </a:ext>
            </a:extLst>
          </p:cNvPr>
          <p:cNvSpPr/>
          <p:nvPr/>
        </p:nvSpPr>
        <p:spPr>
          <a:xfrm>
            <a:off x="9257352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orma Livre: Forma 80">
            <a:extLst>
              <a:ext uri="{FF2B5EF4-FFF2-40B4-BE49-F238E27FC236}">
                <a16:creationId xmlns:a16="http://schemas.microsoft.com/office/drawing/2014/main" id="{01D67BB9-EA20-FBE6-FDC2-E158C8D2EED9}"/>
              </a:ext>
            </a:extLst>
          </p:cNvPr>
          <p:cNvSpPr/>
          <p:nvPr/>
        </p:nvSpPr>
        <p:spPr>
          <a:xfrm>
            <a:off x="9310331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ED2DDC5E-0C3F-F423-6C60-D6FBD8ACDEED}"/>
              </a:ext>
            </a:extLst>
          </p:cNvPr>
          <p:cNvSpPr/>
          <p:nvPr/>
        </p:nvSpPr>
        <p:spPr>
          <a:xfrm>
            <a:off x="9257352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Forma Livre: Forma 82">
            <a:extLst>
              <a:ext uri="{FF2B5EF4-FFF2-40B4-BE49-F238E27FC236}">
                <a16:creationId xmlns:a16="http://schemas.microsoft.com/office/drawing/2014/main" id="{B587624A-A52C-76E8-D6EC-2636AE9512DB}"/>
              </a:ext>
            </a:extLst>
          </p:cNvPr>
          <p:cNvSpPr/>
          <p:nvPr/>
        </p:nvSpPr>
        <p:spPr>
          <a:xfrm>
            <a:off x="9310331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Imagem 83">
            <a:extLst>
              <a:ext uri="{FF2B5EF4-FFF2-40B4-BE49-F238E27FC236}">
                <a16:creationId xmlns:a16="http://schemas.microsoft.com/office/drawing/2014/main" id="{205FB13A-A6A5-23AB-11CF-60E597F71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3063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85" name="Imagem 84">
            <a:extLst>
              <a:ext uri="{FF2B5EF4-FFF2-40B4-BE49-F238E27FC236}">
                <a16:creationId xmlns:a16="http://schemas.microsoft.com/office/drawing/2014/main" id="{9DF4DC38-0C0E-4E50-8200-8DAF7829A0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3063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86" name="CaixaDeTexto 85">
            <a:extLst>
              <a:ext uri="{FF2B5EF4-FFF2-40B4-BE49-F238E27FC236}">
                <a16:creationId xmlns:a16="http://schemas.microsoft.com/office/drawing/2014/main" id="{BBBE4C5A-E4D4-4369-BDA0-35082B062E5A}"/>
              </a:ext>
            </a:extLst>
          </p:cNvPr>
          <p:cNvSpPr txBox="1"/>
          <p:nvPr/>
        </p:nvSpPr>
        <p:spPr>
          <a:xfrm>
            <a:off x="9389166" y="3231425"/>
            <a:ext cx="1620438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89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7F6FE2DD-4361-8145-9BEE-30041B62E22D}"/>
              </a:ext>
            </a:extLst>
          </p:cNvPr>
          <p:cNvSpPr txBox="1"/>
          <p:nvPr/>
        </p:nvSpPr>
        <p:spPr>
          <a:xfrm>
            <a:off x="9267339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77F9AF0B-42C6-9AE9-B3A3-9E2CE0EA7D35}"/>
              </a:ext>
            </a:extLst>
          </p:cNvPr>
          <p:cNvSpPr txBox="1"/>
          <p:nvPr/>
        </p:nvSpPr>
        <p:spPr>
          <a:xfrm>
            <a:off x="9422734" y="4445596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10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4232D2D6-4389-6C0C-119A-253F7DFA7106}"/>
              </a:ext>
            </a:extLst>
          </p:cNvPr>
          <p:cNvSpPr/>
          <p:nvPr/>
        </p:nvSpPr>
        <p:spPr>
          <a:xfrm>
            <a:off x="9301871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4%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Imagem 98">
            <a:extLst>
              <a:ext uri="{FF2B5EF4-FFF2-40B4-BE49-F238E27FC236}">
                <a16:creationId xmlns:a16="http://schemas.microsoft.com/office/drawing/2014/main" id="{C13DFD22-72C7-4522-79E4-9303247942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3063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57EA978D-32D8-474F-AC1E-E5CEBD61245E}"/>
              </a:ext>
            </a:extLst>
          </p:cNvPr>
          <p:cNvGrpSpPr/>
          <p:nvPr/>
        </p:nvGrpSpPr>
        <p:grpSpPr>
          <a:xfrm>
            <a:off x="9417894" y="5230436"/>
            <a:ext cx="1729645" cy="315680"/>
            <a:chOff x="1479375" y="5422547"/>
            <a:chExt cx="1729645" cy="315680"/>
          </a:xfrm>
        </p:grpSpPr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32C011A5-F37C-C645-CB86-BF471F5B11B7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105" name="Retângulo: Cantos Arredondados 104">
                <a:extLst>
                  <a:ext uri="{FF2B5EF4-FFF2-40B4-BE49-F238E27FC236}">
                    <a16:creationId xmlns:a16="http://schemas.microsoft.com/office/drawing/2014/main" id="{97E9E543-0766-D2D1-9582-1B62997CDF18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5732636E-7A2B-6A83-80BB-31F408663076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Imagem 101">
              <a:extLst>
                <a:ext uri="{FF2B5EF4-FFF2-40B4-BE49-F238E27FC236}">
                  <a16:creationId xmlns:a16="http://schemas.microsoft.com/office/drawing/2014/main" id="{B320338B-6D8E-8583-25C3-E93217DF7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103" name="Imagem 102">
              <a:extLst>
                <a:ext uri="{FF2B5EF4-FFF2-40B4-BE49-F238E27FC236}">
                  <a16:creationId xmlns:a16="http://schemas.microsoft.com/office/drawing/2014/main" id="{D686FD3D-FCEF-ABBE-455E-53F9CBCA6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104" name="Imagem 103">
              <a:extLst>
                <a:ext uri="{FF2B5EF4-FFF2-40B4-BE49-F238E27FC236}">
                  <a16:creationId xmlns:a16="http://schemas.microsoft.com/office/drawing/2014/main" id="{803916F6-0874-7B6D-D958-560336366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A20E2187-B1F6-8874-03F0-569DE774E8C2}"/>
              </a:ext>
            </a:extLst>
          </p:cNvPr>
          <p:cNvGrpSpPr/>
          <p:nvPr/>
        </p:nvGrpSpPr>
        <p:grpSpPr>
          <a:xfrm>
            <a:off x="10705694" y="5518529"/>
            <a:ext cx="503802" cy="403780"/>
            <a:chOff x="5036379" y="5334069"/>
            <a:chExt cx="503802" cy="403780"/>
          </a:xfrm>
        </p:grpSpPr>
        <p:sp>
          <p:nvSpPr>
            <p:cNvPr id="108" name="Triângulo isósceles 107">
              <a:extLst>
                <a:ext uri="{FF2B5EF4-FFF2-40B4-BE49-F238E27FC236}">
                  <a16:creationId xmlns:a16="http://schemas.microsoft.com/office/drawing/2014/main" id="{6D2A257A-ED2F-4A06-39E1-353901D3CBA7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09" name="Retângulo: Cantos Arredondados 108">
              <a:extLst>
                <a:ext uri="{FF2B5EF4-FFF2-40B4-BE49-F238E27FC236}">
                  <a16:creationId xmlns:a16="http://schemas.microsoft.com/office/drawing/2014/main" id="{6AB68192-2864-0C12-735C-3F83AA935AFC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4,5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BD735AD7-6427-0A2D-FED4-9AB5BF0E4C94}"/>
              </a:ext>
            </a:extLst>
          </p:cNvPr>
          <p:cNvSpPr txBox="1"/>
          <p:nvPr/>
        </p:nvSpPr>
        <p:spPr>
          <a:xfrm>
            <a:off x="18297" y="3435584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9FE1E4F-ABCE-97E5-C832-F4E82F3A83F3}"/>
              </a:ext>
            </a:extLst>
          </p:cNvPr>
          <p:cNvSpPr txBox="1"/>
          <p:nvPr/>
        </p:nvSpPr>
        <p:spPr>
          <a:xfrm>
            <a:off x="18297" y="4047527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23B8CE6-34FE-2F53-DCF1-93906713D1BF}"/>
              </a:ext>
            </a:extLst>
          </p:cNvPr>
          <p:cNvSpPr txBox="1"/>
          <p:nvPr/>
        </p:nvSpPr>
        <p:spPr>
          <a:xfrm>
            <a:off x="18297" y="4657557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9DD02713-557E-F2EC-9759-DDAEFDCE58B4}"/>
              </a:ext>
            </a:extLst>
          </p:cNvPr>
          <p:cNvSpPr txBox="1"/>
          <p:nvPr/>
        </p:nvSpPr>
        <p:spPr>
          <a:xfrm>
            <a:off x="4146491" y="3275560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25FE2770-8C62-81F0-A3C8-172B1FD7C93B}"/>
              </a:ext>
            </a:extLst>
          </p:cNvPr>
          <p:cNvSpPr txBox="1"/>
          <p:nvPr/>
        </p:nvSpPr>
        <p:spPr>
          <a:xfrm>
            <a:off x="4294813" y="3885775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7E3C3B5E-CFE9-6467-D1EC-EAACD6501160}"/>
              </a:ext>
            </a:extLst>
          </p:cNvPr>
          <p:cNvSpPr txBox="1"/>
          <p:nvPr/>
        </p:nvSpPr>
        <p:spPr>
          <a:xfrm>
            <a:off x="4294813" y="4496006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C16F29C7-574C-E11D-8E90-AE9720BBB1E1}"/>
              </a:ext>
            </a:extLst>
          </p:cNvPr>
          <p:cNvSpPr txBox="1"/>
          <p:nvPr/>
        </p:nvSpPr>
        <p:spPr>
          <a:xfrm>
            <a:off x="3761687" y="3435584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843534BC-B2A7-A6B4-B13F-A3A0B37A0487}"/>
              </a:ext>
            </a:extLst>
          </p:cNvPr>
          <p:cNvSpPr txBox="1"/>
          <p:nvPr/>
        </p:nvSpPr>
        <p:spPr>
          <a:xfrm>
            <a:off x="3761687" y="4047527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CaixaDeTexto 118">
            <a:extLst>
              <a:ext uri="{FF2B5EF4-FFF2-40B4-BE49-F238E27FC236}">
                <a16:creationId xmlns:a16="http://schemas.microsoft.com/office/drawing/2014/main" id="{594D8DCA-8608-7417-4D98-4756E9577C8F}"/>
              </a:ext>
            </a:extLst>
          </p:cNvPr>
          <p:cNvSpPr txBox="1"/>
          <p:nvPr/>
        </p:nvSpPr>
        <p:spPr>
          <a:xfrm>
            <a:off x="3761687" y="4657557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F33F4FCA-CE8D-1738-D449-7FF7A768D2A9}"/>
              </a:ext>
            </a:extLst>
          </p:cNvPr>
          <p:cNvSpPr txBox="1"/>
          <p:nvPr/>
        </p:nvSpPr>
        <p:spPr>
          <a:xfrm>
            <a:off x="8121704" y="3275560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947AC0D0-50C8-4F50-508F-FE924D1F75DF}"/>
              </a:ext>
            </a:extLst>
          </p:cNvPr>
          <p:cNvSpPr txBox="1"/>
          <p:nvPr/>
        </p:nvSpPr>
        <p:spPr>
          <a:xfrm>
            <a:off x="8270026" y="3885775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7E6A3A21-E8B7-9ECF-30ED-C4A0C212F11D}"/>
              </a:ext>
            </a:extLst>
          </p:cNvPr>
          <p:cNvSpPr txBox="1"/>
          <p:nvPr/>
        </p:nvSpPr>
        <p:spPr>
          <a:xfrm>
            <a:off x="8270026" y="4496006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D4E513C0-DBE0-5CE5-7B9F-297B1D8B0637}"/>
              </a:ext>
            </a:extLst>
          </p:cNvPr>
          <p:cNvSpPr txBox="1"/>
          <p:nvPr/>
        </p:nvSpPr>
        <p:spPr>
          <a:xfrm>
            <a:off x="7736900" y="3435584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91621ECD-CB14-553D-D3DB-34E7FCD2B986}"/>
              </a:ext>
            </a:extLst>
          </p:cNvPr>
          <p:cNvSpPr txBox="1"/>
          <p:nvPr/>
        </p:nvSpPr>
        <p:spPr>
          <a:xfrm>
            <a:off x="7736900" y="4047527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id="{3750B6BA-6B2B-124C-E087-D97EF33ADF6C}"/>
              </a:ext>
            </a:extLst>
          </p:cNvPr>
          <p:cNvSpPr txBox="1"/>
          <p:nvPr/>
        </p:nvSpPr>
        <p:spPr>
          <a:xfrm>
            <a:off x="7736900" y="4657557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4649776" y="93690"/>
            <a:ext cx="743274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questão sobre os incentivos fiscais apresenta maior polarização na população, embora com a maioria sendo contra sua concessão pelo governo (57%).</a:t>
            </a:r>
          </a:p>
          <a:p>
            <a:endParaRPr lang="pt-BR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Destinar o imposto arrecadado, com produtos nocivos, para o SUS é apoiado por 7 em cada 10 (73%) e compor a cesta básica apenas por alimentos saudáveis é apoiado por 9 em cada 10 (89%).</a:t>
            </a:r>
          </a:p>
        </p:txBody>
      </p:sp>
    </p:spTree>
    <p:extLst>
      <p:ext uri="{BB962C8B-B14F-4D97-AF65-F5344CB8AC3E}">
        <p14:creationId xmlns:p14="http://schemas.microsoft.com/office/powerpoint/2010/main" val="66146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tângulo 133">
            <a:extLst>
              <a:ext uri="{FF2B5EF4-FFF2-40B4-BE49-F238E27FC236}">
                <a16:creationId xmlns:a16="http://schemas.microsoft.com/office/drawing/2014/main" id="{805E1407-4BBF-59F3-E365-03FEC6BC0031}"/>
              </a:ext>
            </a:extLst>
          </p:cNvPr>
          <p:cNvSpPr/>
          <p:nvPr/>
        </p:nvSpPr>
        <p:spPr>
          <a:xfrm>
            <a:off x="10039350" y="5783911"/>
            <a:ext cx="1981200" cy="90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P6.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Ainda em relação à Reforma Tributária, 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na sua opinião, você é a favor ou contra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Tabela 39">
            <a:extLst>
              <a:ext uri="{FF2B5EF4-FFF2-40B4-BE49-F238E27FC236}">
                <a16:creationId xmlns:a16="http://schemas.microsoft.com/office/drawing/2014/main" id="{A2940B36-C707-7DB8-95B7-690824F0B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8067461"/>
              </p:ext>
            </p:extLst>
          </p:nvPr>
        </p:nvGraphicFramePr>
        <p:xfrm>
          <a:off x="424576" y="775628"/>
          <a:ext cx="11448110" cy="551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8110">
                  <a:extLst>
                    <a:ext uri="{9D8B030D-6E8A-4147-A177-3AD203B41FA5}">
                      <a16:colId xmlns:a16="http://schemas.microsoft.com/office/drawing/2014/main" val="1236847712"/>
                    </a:ext>
                  </a:extLst>
                </a:gridCol>
              </a:tblGrid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345318"/>
                  </a:ext>
                </a:extLst>
              </a:tr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34478"/>
                  </a:ext>
                </a:extLst>
              </a:tr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038739"/>
                  </a:ext>
                </a:extLst>
              </a:tr>
            </a:tbl>
          </a:graphicData>
        </a:graphic>
      </p:graphicFrame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AFFCFF9D-6C44-628B-6083-9E5E93BB177E}"/>
              </a:ext>
            </a:extLst>
          </p:cNvPr>
          <p:cNvGrpSpPr/>
          <p:nvPr/>
        </p:nvGrpSpPr>
        <p:grpSpPr>
          <a:xfrm>
            <a:off x="482600" y="1298848"/>
            <a:ext cx="11390085" cy="1247708"/>
            <a:chOff x="482600" y="1298848"/>
            <a:chExt cx="11390085" cy="1247708"/>
          </a:xfrm>
        </p:grpSpPr>
        <p:graphicFrame>
          <p:nvGraphicFramePr>
            <p:cNvPr id="111" name="Gráfico 110">
              <a:extLst>
                <a:ext uri="{FF2B5EF4-FFF2-40B4-BE49-F238E27FC236}">
                  <a16:creationId xmlns:a16="http://schemas.microsoft.com/office/drawing/2014/main" id="{0D72934D-E787-61D8-513F-72C63A81904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69510131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C1525223-03DF-C2B7-5ADF-1BE7DA7D353B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013512FF-3BB9-49A6-E6FF-0AC35244EE69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95A38359-948B-415F-2E25-35DCC54470C8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B1D59849-C31B-80DA-3EEE-3977B5E5C1D0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5E972D07-53CF-2A09-F0A9-16FF57BB8142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E467866D-A15A-9F3A-F407-55E07F967227}"/>
              </a:ext>
            </a:extLst>
          </p:cNvPr>
          <p:cNvGrpSpPr/>
          <p:nvPr/>
        </p:nvGrpSpPr>
        <p:grpSpPr>
          <a:xfrm>
            <a:off x="482600" y="3127648"/>
            <a:ext cx="11390085" cy="1247708"/>
            <a:chOff x="482600" y="1298848"/>
            <a:chExt cx="11390085" cy="1247708"/>
          </a:xfrm>
        </p:grpSpPr>
        <p:graphicFrame>
          <p:nvGraphicFramePr>
            <p:cNvPr id="121" name="Gráfico 120">
              <a:extLst>
                <a:ext uri="{FF2B5EF4-FFF2-40B4-BE49-F238E27FC236}">
                  <a16:creationId xmlns:a16="http://schemas.microsoft.com/office/drawing/2014/main" id="{B52EF26D-C770-9B7A-4BFE-A2F7C7BEFB0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26558358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22" name="Conector reto 121">
              <a:extLst>
                <a:ext uri="{FF2B5EF4-FFF2-40B4-BE49-F238E27FC236}">
                  <a16:creationId xmlns:a16="http://schemas.microsoft.com/office/drawing/2014/main" id="{24A59A96-1A66-7BF8-4BD7-5493F7EE97E4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60408372-258E-4722-33D8-157C8D354832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123">
              <a:extLst>
                <a:ext uri="{FF2B5EF4-FFF2-40B4-BE49-F238E27FC236}">
                  <a16:creationId xmlns:a16="http://schemas.microsoft.com/office/drawing/2014/main" id="{F95EC03C-2279-13E7-AB78-B35CED7251B9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124">
              <a:extLst>
                <a:ext uri="{FF2B5EF4-FFF2-40B4-BE49-F238E27FC236}">
                  <a16:creationId xmlns:a16="http://schemas.microsoft.com/office/drawing/2014/main" id="{8BCDEE01-41FE-9A14-1B32-86566658400D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ector reto 125">
              <a:extLst>
                <a:ext uri="{FF2B5EF4-FFF2-40B4-BE49-F238E27FC236}">
                  <a16:creationId xmlns:a16="http://schemas.microsoft.com/office/drawing/2014/main" id="{BE0831F1-2705-ED77-469D-8F026F4D8293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BD0AFFC9-60AB-1916-4710-63E7033C34CD}"/>
              </a:ext>
            </a:extLst>
          </p:cNvPr>
          <p:cNvGrpSpPr/>
          <p:nvPr/>
        </p:nvGrpSpPr>
        <p:grpSpPr>
          <a:xfrm>
            <a:off x="482600" y="4941935"/>
            <a:ext cx="11390085" cy="1247708"/>
            <a:chOff x="482600" y="1298848"/>
            <a:chExt cx="11390085" cy="1247708"/>
          </a:xfrm>
        </p:grpSpPr>
        <p:graphicFrame>
          <p:nvGraphicFramePr>
            <p:cNvPr id="128" name="Gráfico 127">
              <a:extLst>
                <a:ext uri="{FF2B5EF4-FFF2-40B4-BE49-F238E27FC236}">
                  <a16:creationId xmlns:a16="http://schemas.microsoft.com/office/drawing/2014/main" id="{D0EC560A-E54C-D86F-4DCD-DB56EED16F8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162154558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29" name="Conector reto 128">
              <a:extLst>
                <a:ext uri="{FF2B5EF4-FFF2-40B4-BE49-F238E27FC236}">
                  <a16:creationId xmlns:a16="http://schemas.microsoft.com/office/drawing/2014/main" id="{1ED8CD3F-092E-EC10-175A-D6D60CA2446B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ector reto 129">
              <a:extLst>
                <a:ext uri="{FF2B5EF4-FFF2-40B4-BE49-F238E27FC236}">
                  <a16:creationId xmlns:a16="http://schemas.microsoft.com/office/drawing/2014/main" id="{FDE83C6A-ABAF-33AF-34DD-B9D895A3DFBC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to 130">
              <a:extLst>
                <a:ext uri="{FF2B5EF4-FFF2-40B4-BE49-F238E27FC236}">
                  <a16:creationId xmlns:a16="http://schemas.microsoft.com/office/drawing/2014/main" id="{F8308B9C-ABBD-6976-B93B-2DCA1B73EE50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ector reto 131">
              <a:extLst>
                <a:ext uri="{FF2B5EF4-FFF2-40B4-BE49-F238E27FC236}">
                  <a16:creationId xmlns:a16="http://schemas.microsoft.com/office/drawing/2014/main" id="{3F254CDD-01BC-FDA5-4336-DD41EAFB26EB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ector reto 132">
              <a:extLst>
                <a:ext uri="{FF2B5EF4-FFF2-40B4-BE49-F238E27FC236}">
                  <a16:creationId xmlns:a16="http://schemas.microsoft.com/office/drawing/2014/main" id="{D92FE407-3936-5920-AD19-BD7B709A96DE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11ADEC6-083D-7AF5-ABA1-D755AB1074C8}"/>
              </a:ext>
            </a:extLst>
          </p:cNvPr>
          <p:cNvSpPr/>
          <p:nvPr/>
        </p:nvSpPr>
        <p:spPr>
          <a:xfrm>
            <a:off x="10506075" y="6289532"/>
            <a:ext cx="1366610" cy="230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BC700"/>
              </a:gs>
              <a:gs pos="100000">
                <a:srgbClr val="5E9E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A FAVOR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D81931F-2CB9-16C9-2513-C2DEC5C98178}"/>
              </a:ext>
            </a:extLst>
          </p:cNvPr>
          <p:cNvSpPr/>
          <p:nvPr/>
        </p:nvSpPr>
        <p:spPr>
          <a:xfrm>
            <a:off x="546342" y="89658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Que o governo conceda </a:t>
            </a:r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incentivos fiscais </a:t>
            </a:r>
            <a:r>
              <a:rPr lang="pt-BR" sz="1200" b="1" dirty="0">
                <a:latin typeface="Bahnschrift SemiCondensed" panose="020B0502040204020203" pitchFamily="34" charset="0"/>
              </a:rPr>
              <a:t>para fabricantes de produtos que fazem mal à saúde e ao Meio Ambiente, como cigarro, bebidas alcoólicas e alimentos ultraprocessados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A5B0BCA-4DDA-7E96-34AE-D9C746D70619}"/>
              </a:ext>
            </a:extLst>
          </p:cNvPr>
          <p:cNvSpPr/>
          <p:nvPr/>
        </p:nvSpPr>
        <p:spPr>
          <a:xfrm>
            <a:off x="546342" y="2798295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Que os recursos arrecadados com o </a:t>
            </a:r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imposto sobre produtos que fazem mal à saúde</a:t>
            </a:r>
            <a:r>
              <a:rPr lang="pt-BR" sz="1200" b="1" dirty="0">
                <a:latin typeface="Bahnschrift SemiCondensed" panose="020B0502040204020203" pitchFamily="34" charset="0"/>
              </a:rPr>
              <a:t>, como cigarro, bebidas alcoólicas e alimentos ultraprocessados, sejam destinados ao SUS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D8934E8-9B0A-501E-E98E-04A7DCBE113A}"/>
              </a:ext>
            </a:extLst>
          </p:cNvPr>
          <p:cNvSpPr/>
          <p:nvPr/>
        </p:nvSpPr>
        <p:spPr>
          <a:xfrm>
            <a:off x="546342" y="457225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Que a Cesta Básica seja composta exclusivamente por alimentos </a:t>
            </a:r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saudáveis</a:t>
            </a:r>
            <a:r>
              <a:rPr lang="pt-BR" sz="1200" b="1" dirty="0">
                <a:latin typeface="Bahnschrift SemiCondensed" panose="020B0502040204020203" pitchFamily="34" charset="0"/>
              </a:rPr>
              <a:t>, como frutas e arroz e feijão</a:t>
            </a:r>
          </a:p>
        </p:txBody>
      </p:sp>
    </p:spTree>
    <p:extLst>
      <p:ext uri="{BB962C8B-B14F-4D97-AF65-F5344CB8AC3E}">
        <p14:creationId xmlns:p14="http://schemas.microsoft.com/office/powerpoint/2010/main" val="18047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P6.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Ainda em relação à Reforma Tributária, 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na sua opinião, você é a favor ou contra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42F51498-3969-0EC9-AC94-0612B669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166428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9677070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8350391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614888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37FCCBF-7ECC-B3F0-B81C-DDA24A1B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748220"/>
              </p:ext>
            </p:extLst>
          </p:nvPr>
        </p:nvGraphicFramePr>
        <p:xfrm>
          <a:off x="246743" y="2466109"/>
          <a:ext cx="11698532" cy="352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471022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272361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949811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o governo conceda incentivos fiscais para fabricantes de produtos que fazem mal à saúde e ao Meio Ambiente, como cigarro, bebidas alcoólicas e alimentos ultraprocessados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9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P6.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Ainda em relação à Reforma Tributária, 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na sua opinião, você é a favor ou contra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42F51498-3969-0EC9-AC94-0612B669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950730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5795541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2231910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8064042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37FCCBF-7ECC-B3F0-B81C-DDA24A1B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3263864"/>
              </p:ext>
            </p:extLst>
          </p:nvPr>
        </p:nvGraphicFramePr>
        <p:xfrm>
          <a:off x="246743" y="2466109"/>
          <a:ext cx="11698532" cy="352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648433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7236272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78465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os recursos arrecadados com o imposto sobre produtos que fazem mal à saúde, como cigarro, bebidas alcoólicas e alimentos ultraprocessados, sejam destinados ao SUS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0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P6.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Ainda em relação à Reforma Tributária, 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na sua opinião, você é a favor ou contra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42F51498-3969-0EC9-AC94-0612B669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304934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03802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86290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6708628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37FCCBF-7ECC-B3F0-B81C-DDA24A1B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049546"/>
              </p:ext>
            </p:extLst>
          </p:nvPr>
        </p:nvGraphicFramePr>
        <p:xfrm>
          <a:off x="246743" y="2466109"/>
          <a:ext cx="11698532" cy="3310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1856585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5948655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8912131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Que a Cesta Básica seja composta exclusivamente por alimentos saudáveis, como frutas e arroz e feijão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4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3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ALIMENTOS </a:t>
            </a:r>
            <a:r>
              <a:rPr lang="pt-BR" sz="44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ULTRAPROCESSADOS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51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125A2E1-0D4A-C23E-53B4-74FB35B8F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6F596AC-D6FD-5B33-B360-588970E78C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25D115-2DD6-CEAF-3E5D-FDCDCE91B7B8}"/>
              </a:ext>
            </a:extLst>
          </p:cNvPr>
          <p:cNvSpPr txBox="1"/>
          <p:nvPr/>
        </p:nvSpPr>
        <p:spPr>
          <a:xfrm>
            <a:off x="4455755" y="5307420"/>
            <a:ext cx="371406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CONTRA</a:t>
            </a:r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 venda de produtos ultraprocessados nas cantinas de escolas públicas e particulares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1496CA7E-4A26-130E-023D-C07FB4DCF726}"/>
              </a:ext>
            </a:extLst>
          </p:cNvPr>
          <p:cNvGrpSpPr/>
          <p:nvPr/>
        </p:nvGrpSpPr>
        <p:grpSpPr>
          <a:xfrm>
            <a:off x="4596140" y="4449022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3E3797B-D944-905B-4236-2113A59F8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525D338-786C-74E6-8A59-D9AA503B0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344A0E1-BFBA-E1CE-B321-DF6598F79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E6CE9E7-6AA3-6C82-0BD6-20253CC2E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72562A8-CB3F-6C10-B6BA-76C5A4CE4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A449BEC-B42D-ADD1-5C8F-7913A7BC6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7D552E21-268A-8710-A1A1-06D2268E5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46305074-04D6-03E8-F76F-4A4B82BC2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6137810-1889-9B6E-7027-7A9B32DEC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C6F5271-45E8-E89C-6DE3-232E2A473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6AF63B-1F9F-FEAE-011B-520D3BEA501D}"/>
              </a:ext>
            </a:extLst>
          </p:cNvPr>
          <p:cNvSpPr txBox="1"/>
          <p:nvPr/>
        </p:nvSpPr>
        <p:spPr>
          <a:xfrm>
            <a:off x="4484974" y="4771555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7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E37FE2F-4403-F601-135A-E281EA516FDC}"/>
              </a:ext>
            </a:extLst>
          </p:cNvPr>
          <p:cNvSpPr txBox="1"/>
          <p:nvPr/>
        </p:nvSpPr>
        <p:spPr>
          <a:xfrm>
            <a:off x="8000748" y="5307420"/>
            <a:ext cx="343270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CONTRA</a:t>
            </a:r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 propaganda de alimentos ultraprocessados dirigida para crianças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391D6FB-3EE0-5B78-62DF-0A01354BB8BA}"/>
              </a:ext>
            </a:extLst>
          </p:cNvPr>
          <p:cNvGrpSpPr/>
          <p:nvPr/>
        </p:nvGrpSpPr>
        <p:grpSpPr>
          <a:xfrm>
            <a:off x="8141132" y="4449022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4C4EE29-EA5D-6A08-3DA0-C90F9783C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3B87E7E-0DFE-ECA2-DCAB-17666BE95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8D5C7DF-4EC3-B7BE-32F6-1AA5B0300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C8A4F121-185A-EF1B-BA10-F4AABE13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6D8B3C9-B8C5-6837-EB3C-ECA4B7A66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A27AE099-B16E-1E83-1A01-C2D5B0943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475F256-7D12-C839-4FDB-9F55F4812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1AD986BE-2812-F28B-22E5-6ED08FEC4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23DA9082-EB6B-661A-24DD-15AAE30D1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3AD125F8-C847-AF1B-7CE2-7E793F677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E0FC249-D282-D6A9-E283-6B6279456F06}"/>
              </a:ext>
            </a:extLst>
          </p:cNvPr>
          <p:cNvSpPr txBox="1"/>
          <p:nvPr/>
        </p:nvSpPr>
        <p:spPr>
          <a:xfrm>
            <a:off x="8029966" y="4771555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8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D2F54DA-578F-624E-F7AD-5B9D039E6CAD}"/>
              </a:ext>
            </a:extLst>
          </p:cNvPr>
          <p:cNvSpPr txBox="1"/>
          <p:nvPr/>
        </p:nvSpPr>
        <p:spPr>
          <a:xfrm>
            <a:off x="339594" y="693957"/>
            <a:ext cx="352162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Tanto a </a:t>
            </a:r>
            <a:r>
              <a:rPr lang="pt-BR" sz="32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venda nas cantinas</a:t>
            </a:r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das escolas quanto a </a:t>
            </a:r>
            <a:r>
              <a:rPr lang="pt-BR" sz="32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veiculação de propaganda</a:t>
            </a:r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32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dirigida para crianças,</a:t>
            </a:r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3200" b="1" dirty="0">
                <a:solidFill>
                  <a:srgbClr val="00C1D3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de produtos </a:t>
            </a:r>
            <a:r>
              <a:rPr lang="pt-BR" sz="3200" b="1" dirty="0" err="1">
                <a:solidFill>
                  <a:srgbClr val="00C1D3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ultraprocessados</a:t>
            </a:r>
            <a:r>
              <a:rPr lang="pt-BR" sz="3200" b="1" dirty="0">
                <a:solidFill>
                  <a:srgbClr val="00C1D3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alcança alto índice de rejeição na população</a:t>
            </a:r>
            <a:endParaRPr lang="pt-BR" sz="3200" b="1" dirty="0">
              <a:solidFill>
                <a:srgbClr val="FED54F"/>
              </a:solidFill>
              <a:latin typeface="Bahnschrift SemiCondensed" panose="020B05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6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CRIANÇAS E ULTRAPROCESSADOS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P1B.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(PARA TODOS)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Por favor, dê sua opinião_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4E43155-AAE7-D7D9-4BA3-F1359631C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2989522"/>
              </p:ext>
            </p:extLst>
          </p:nvPr>
        </p:nvGraphicFramePr>
        <p:xfrm>
          <a:off x="1427388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AC956302-E82D-1BE4-CA2F-1021899305CB}"/>
              </a:ext>
            </a:extLst>
          </p:cNvPr>
          <p:cNvSpPr/>
          <p:nvPr/>
        </p:nvSpPr>
        <p:spPr>
          <a:xfrm>
            <a:off x="1469193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45B00F67-A68E-6DB0-84F8-FD784469B561}"/>
              </a:ext>
            </a:extLst>
          </p:cNvPr>
          <p:cNvSpPr/>
          <p:nvPr/>
        </p:nvSpPr>
        <p:spPr>
          <a:xfrm>
            <a:off x="1522172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AB592A5B-00BA-0A5C-072B-16B70F8A5AC8}"/>
              </a:ext>
            </a:extLst>
          </p:cNvPr>
          <p:cNvSpPr/>
          <p:nvPr/>
        </p:nvSpPr>
        <p:spPr>
          <a:xfrm>
            <a:off x="1469193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DB5626C9-CAEB-BF7C-6C38-708A89EA3DB6}"/>
              </a:ext>
            </a:extLst>
          </p:cNvPr>
          <p:cNvSpPr/>
          <p:nvPr/>
        </p:nvSpPr>
        <p:spPr>
          <a:xfrm>
            <a:off x="1522172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F063C6A6-800E-9E17-B2BE-61F71BAAC8A9}"/>
              </a:ext>
            </a:extLst>
          </p:cNvPr>
          <p:cNvSpPr/>
          <p:nvPr/>
        </p:nvSpPr>
        <p:spPr>
          <a:xfrm>
            <a:off x="1469193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5879C8AB-A02A-5343-D536-CF3FCD4A68FE}"/>
              </a:ext>
            </a:extLst>
          </p:cNvPr>
          <p:cNvSpPr/>
          <p:nvPr/>
        </p:nvSpPr>
        <p:spPr>
          <a:xfrm>
            <a:off x="1522172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E575279-C6D8-A697-6CC9-1D24A5077A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4F30D7C-9E9C-AF55-7CFC-AB2DF124D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000DC630-3B28-AD60-9A7E-86FB88AD5C20}"/>
              </a:ext>
            </a:extLst>
          </p:cNvPr>
          <p:cNvSpPr txBox="1"/>
          <p:nvPr/>
        </p:nvSpPr>
        <p:spPr>
          <a:xfrm>
            <a:off x="1461852" y="3231425"/>
            <a:ext cx="74034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25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064A32C-48FF-44A2-1F14-B8AE3521C034}"/>
              </a:ext>
            </a:extLst>
          </p:cNvPr>
          <p:cNvSpPr txBox="1"/>
          <p:nvPr/>
        </p:nvSpPr>
        <p:spPr>
          <a:xfrm>
            <a:off x="1491880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4E61022-FF87-1FDA-C296-94375997A078}"/>
              </a:ext>
            </a:extLst>
          </p:cNvPr>
          <p:cNvSpPr txBox="1"/>
          <p:nvPr/>
        </p:nvSpPr>
        <p:spPr>
          <a:xfrm>
            <a:off x="1576152" y="4445596"/>
            <a:ext cx="1347478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73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FB228878-288B-939B-D6A6-588D5DE2DF9A}"/>
              </a:ext>
            </a:extLst>
          </p:cNvPr>
          <p:cNvSpPr/>
          <p:nvPr/>
        </p:nvSpPr>
        <p:spPr>
          <a:xfrm>
            <a:off x="1513712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6ABF3294-04C7-A746-29B0-F0D3AB039D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aphicFrame>
        <p:nvGraphicFramePr>
          <p:cNvPr id="28" name="Tabela 31">
            <a:extLst>
              <a:ext uri="{FF2B5EF4-FFF2-40B4-BE49-F238E27FC236}">
                <a16:creationId xmlns:a16="http://schemas.microsoft.com/office/drawing/2014/main" id="{9107E545-E4C1-BC50-119E-6F7DE9BE1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1853"/>
              </p:ext>
            </p:extLst>
          </p:nvPr>
        </p:nvGraphicFramePr>
        <p:xfrm>
          <a:off x="444580" y="1531128"/>
          <a:ext cx="11194970" cy="1411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7485">
                  <a:extLst>
                    <a:ext uri="{9D8B030D-6E8A-4147-A177-3AD203B41FA5}">
                      <a16:colId xmlns:a16="http://schemas.microsoft.com/office/drawing/2014/main" val="1469938333"/>
                    </a:ext>
                  </a:extLst>
                </a:gridCol>
                <a:gridCol w="5597485">
                  <a:extLst>
                    <a:ext uri="{9D8B030D-6E8A-4147-A177-3AD203B41FA5}">
                      <a16:colId xmlns:a16="http://schemas.microsoft.com/office/drawing/2014/main" val="1015006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“Hoje, as crianças têm fácil acesso a refrigerantes, biscoitos recheados, macarrão instantâneo e outros alimentos ultraprocessados nas cantinas das escolas.” </a:t>
                      </a:r>
                    </a:p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a venda desses produtos nas cantinas de escolas públicas e particulares?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“Atualmente as marcas de refrigerantes, salgadinhos, bebidas açucaradas e macarrão instantâneo podem fazer propagandas para crianças. No entanto, alguns desses produtos podem causar obesidade.”</a:t>
                      </a:r>
                    </a:p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a propaganda desses alimentos ultraprocessados dirigida para crianças?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370868"/>
                  </a:ext>
                </a:extLst>
              </a:tr>
            </a:tbl>
          </a:graphicData>
        </a:graphic>
      </p:graphicFrame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F30247B-5AE5-9B55-3159-F09974160CAC}"/>
              </a:ext>
            </a:extLst>
          </p:cNvPr>
          <p:cNvGrpSpPr/>
          <p:nvPr/>
        </p:nvGrpSpPr>
        <p:grpSpPr>
          <a:xfrm>
            <a:off x="1629735" y="5230436"/>
            <a:ext cx="1729645" cy="315680"/>
            <a:chOff x="1479375" y="5422547"/>
            <a:chExt cx="1729645" cy="315680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ECA507F0-C16B-7998-E9A3-568783FA5DBC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4743FB17-13F3-85B5-AB7A-47AB16D8F3D9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46880184-D131-5907-4A7E-6739C9B17452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94311596-EA0D-6B33-8DB7-DB0BA34EC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4AAB58EE-573D-267A-84FB-1B4C4B66D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1BB84CE8-A154-42EB-7EE7-BDA942D1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4BCF5C5-0551-0544-B73C-1923A4EA2C34}"/>
              </a:ext>
            </a:extLst>
          </p:cNvPr>
          <p:cNvGrpSpPr/>
          <p:nvPr/>
        </p:nvGrpSpPr>
        <p:grpSpPr>
          <a:xfrm>
            <a:off x="1898609" y="5518529"/>
            <a:ext cx="503802" cy="403780"/>
            <a:chOff x="5036379" y="5334069"/>
            <a:chExt cx="503802" cy="403780"/>
          </a:xfrm>
        </p:grpSpPr>
        <p:sp>
          <p:nvSpPr>
            <p:cNvPr id="37" name="Triângulo isósceles 36">
              <a:extLst>
                <a:ext uri="{FF2B5EF4-FFF2-40B4-BE49-F238E27FC236}">
                  <a16:creationId xmlns:a16="http://schemas.microsoft.com/office/drawing/2014/main" id="{ADC7E7BF-5A81-D7A2-359D-4D09B88E45B8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3D7A72AE-45F5-24A7-A263-2E07602935C5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2,0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D553DA93-5C43-6250-36F7-9F5F04418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2005490"/>
              </p:ext>
            </p:extLst>
          </p:nvPr>
        </p:nvGraphicFramePr>
        <p:xfrm>
          <a:off x="7161982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F541C92E-234E-8D11-93EB-046EBA731602}"/>
              </a:ext>
            </a:extLst>
          </p:cNvPr>
          <p:cNvSpPr/>
          <p:nvPr/>
        </p:nvSpPr>
        <p:spPr>
          <a:xfrm>
            <a:off x="7203787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374598FD-EA82-40E7-9398-31524B30E5BC}"/>
              </a:ext>
            </a:extLst>
          </p:cNvPr>
          <p:cNvSpPr/>
          <p:nvPr/>
        </p:nvSpPr>
        <p:spPr>
          <a:xfrm>
            <a:off x="7256766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F6C35617-1DAC-E5DF-DAC2-89CD4A2A7E4D}"/>
              </a:ext>
            </a:extLst>
          </p:cNvPr>
          <p:cNvSpPr/>
          <p:nvPr/>
        </p:nvSpPr>
        <p:spPr>
          <a:xfrm>
            <a:off x="7203787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B9F36E17-23D3-5A29-6FC1-47B315542AF0}"/>
              </a:ext>
            </a:extLst>
          </p:cNvPr>
          <p:cNvSpPr/>
          <p:nvPr/>
        </p:nvSpPr>
        <p:spPr>
          <a:xfrm>
            <a:off x="7256766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A946980D-DC22-5775-82A5-9EF7A6FCC698}"/>
              </a:ext>
            </a:extLst>
          </p:cNvPr>
          <p:cNvSpPr/>
          <p:nvPr/>
        </p:nvSpPr>
        <p:spPr>
          <a:xfrm>
            <a:off x="7203787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4B1BEE3E-DFB6-EC76-F767-F756FE806F08}"/>
              </a:ext>
            </a:extLst>
          </p:cNvPr>
          <p:cNvSpPr/>
          <p:nvPr/>
        </p:nvSpPr>
        <p:spPr>
          <a:xfrm>
            <a:off x="7256766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36FDDA6B-954D-4B48-BB6C-2B55B6831D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4F9AF4D9-8CFF-E775-DC68-F1CC248A89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FEFBEDB0-3D19-2075-2516-806BC9DDE7F9}"/>
              </a:ext>
            </a:extLst>
          </p:cNvPr>
          <p:cNvSpPr txBox="1"/>
          <p:nvPr/>
        </p:nvSpPr>
        <p:spPr>
          <a:xfrm>
            <a:off x="7332319" y="3231425"/>
            <a:ext cx="993643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19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89A25DA4-26D1-2301-C4B5-C1CA4BDB6714}"/>
              </a:ext>
            </a:extLst>
          </p:cNvPr>
          <p:cNvSpPr txBox="1"/>
          <p:nvPr/>
        </p:nvSpPr>
        <p:spPr>
          <a:xfrm>
            <a:off x="7234266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15CA19D-F72E-95EC-1D9D-53BA6899E813}"/>
              </a:ext>
            </a:extLst>
          </p:cNvPr>
          <p:cNvSpPr txBox="1"/>
          <p:nvPr/>
        </p:nvSpPr>
        <p:spPr>
          <a:xfrm>
            <a:off x="7295455" y="4445596"/>
            <a:ext cx="145802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79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8FB9BF56-2376-039B-4BDC-79BC11905686}"/>
              </a:ext>
            </a:extLst>
          </p:cNvPr>
          <p:cNvSpPr/>
          <p:nvPr/>
        </p:nvSpPr>
        <p:spPr>
          <a:xfrm>
            <a:off x="7248306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F8916272-E3B8-CF8C-D5FD-D4B360D5B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EF5FF4F6-8117-56F0-AB0E-381EDB7F2B39}"/>
              </a:ext>
            </a:extLst>
          </p:cNvPr>
          <p:cNvGrpSpPr/>
          <p:nvPr/>
        </p:nvGrpSpPr>
        <p:grpSpPr>
          <a:xfrm>
            <a:off x="7364329" y="5230436"/>
            <a:ext cx="1729645" cy="315680"/>
            <a:chOff x="1479375" y="5422547"/>
            <a:chExt cx="1729645" cy="315680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652F4955-3A78-2D66-E9ED-6CE3EDAA897A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74569413-3725-C7AF-936D-11A60BAC8E30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1E67C475-8F6F-C6C2-7582-5DE479E645A6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70BD338E-109D-84BC-BA43-C3F7C8C07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D424EA20-D232-2EE0-89F4-5FE0FADC4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2D145634-B243-3809-D6CB-C69755D75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1340D560-86B7-DC8A-9E0C-7197437A6A0A}"/>
              </a:ext>
            </a:extLst>
          </p:cNvPr>
          <p:cNvGrpSpPr/>
          <p:nvPr/>
        </p:nvGrpSpPr>
        <p:grpSpPr>
          <a:xfrm>
            <a:off x="7673887" y="5518529"/>
            <a:ext cx="503802" cy="403780"/>
            <a:chOff x="5036379" y="5334069"/>
            <a:chExt cx="503802" cy="403780"/>
          </a:xfrm>
        </p:grpSpPr>
        <p:sp>
          <p:nvSpPr>
            <p:cNvPr id="70" name="Triângulo isósceles 69">
              <a:extLst>
                <a:ext uri="{FF2B5EF4-FFF2-40B4-BE49-F238E27FC236}">
                  <a16:creationId xmlns:a16="http://schemas.microsoft.com/office/drawing/2014/main" id="{E703F40D-BDD6-08E1-1999-BD59E0575AE2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5F438387-289C-42BF-824D-4621587DF516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1,9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27B9C73-940C-154B-0537-DEB4941C1196}"/>
              </a:ext>
            </a:extLst>
          </p:cNvPr>
          <p:cNvSpPr txBox="1"/>
          <p:nvPr/>
        </p:nvSpPr>
        <p:spPr>
          <a:xfrm>
            <a:off x="6172062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81E58DF2-8127-2B43-D22E-601C6407285A}"/>
              </a:ext>
            </a:extLst>
          </p:cNvPr>
          <p:cNvSpPr txBox="1"/>
          <p:nvPr/>
        </p:nvSpPr>
        <p:spPr>
          <a:xfrm>
            <a:off x="6320384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0733BC8D-568D-2E10-A60E-1828BA1209CB}"/>
              </a:ext>
            </a:extLst>
          </p:cNvPr>
          <p:cNvSpPr txBox="1"/>
          <p:nvPr/>
        </p:nvSpPr>
        <p:spPr>
          <a:xfrm>
            <a:off x="6320384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4DE6FB3A-9A65-109A-747A-C1A76F13E02F}"/>
              </a:ext>
            </a:extLst>
          </p:cNvPr>
          <p:cNvSpPr txBox="1"/>
          <p:nvPr/>
        </p:nvSpPr>
        <p:spPr>
          <a:xfrm>
            <a:off x="5787258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F28AC7C9-9978-160A-E4B8-E6D52B5C9DFE}"/>
              </a:ext>
            </a:extLst>
          </p:cNvPr>
          <p:cNvSpPr txBox="1"/>
          <p:nvPr/>
        </p:nvSpPr>
        <p:spPr>
          <a:xfrm>
            <a:off x="5787258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EB1C597A-C7F6-2425-04C1-D37D8B494045}"/>
              </a:ext>
            </a:extLst>
          </p:cNvPr>
          <p:cNvSpPr txBox="1"/>
          <p:nvPr/>
        </p:nvSpPr>
        <p:spPr>
          <a:xfrm>
            <a:off x="5787258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50BB4375-F494-BA74-2B86-7E5287255B38}"/>
              </a:ext>
            </a:extLst>
          </p:cNvPr>
          <p:cNvSpPr txBox="1"/>
          <p:nvPr/>
        </p:nvSpPr>
        <p:spPr>
          <a:xfrm>
            <a:off x="342644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5B13C023-2062-1085-3A1E-AEC47B335AD8}"/>
              </a:ext>
            </a:extLst>
          </p:cNvPr>
          <p:cNvSpPr txBox="1"/>
          <p:nvPr/>
        </p:nvSpPr>
        <p:spPr>
          <a:xfrm>
            <a:off x="490966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5E536404-3F5B-7D27-7BD2-0019F87B7A06}"/>
              </a:ext>
            </a:extLst>
          </p:cNvPr>
          <p:cNvSpPr txBox="1"/>
          <p:nvPr/>
        </p:nvSpPr>
        <p:spPr>
          <a:xfrm>
            <a:off x="490966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D4EFB897-F697-F74C-BDC2-319451A5005E}"/>
              </a:ext>
            </a:extLst>
          </p:cNvPr>
          <p:cNvSpPr txBox="1"/>
          <p:nvPr/>
        </p:nvSpPr>
        <p:spPr>
          <a:xfrm>
            <a:off x="-42160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E8FE61C7-A0FD-AFEF-96FE-E37332E1C572}"/>
              </a:ext>
            </a:extLst>
          </p:cNvPr>
          <p:cNvSpPr txBox="1"/>
          <p:nvPr/>
        </p:nvSpPr>
        <p:spPr>
          <a:xfrm>
            <a:off x="-42160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0C5D41EA-EBEF-D0C1-F1DF-634B9D4DB4D1}"/>
              </a:ext>
            </a:extLst>
          </p:cNvPr>
          <p:cNvSpPr txBox="1"/>
          <p:nvPr/>
        </p:nvSpPr>
        <p:spPr>
          <a:xfrm>
            <a:off x="-42160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5356744" y="93690"/>
            <a:ext cx="675704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 em cada 10 brasileiros são contra a venda de produtos </a:t>
            </a:r>
            <a:r>
              <a:rPr lang="pt-BR" sz="1600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ultraprocessados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nas cantinas de escolas (73%). </a:t>
            </a:r>
          </a:p>
          <a:p>
            <a:endParaRPr lang="pt-BR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 8 em cada 10 são contra a propaganda destes produtos dirigida para crianças.</a:t>
            </a:r>
          </a:p>
        </p:txBody>
      </p:sp>
    </p:spTree>
    <p:extLst>
      <p:ext uri="{BB962C8B-B14F-4D97-AF65-F5344CB8AC3E}">
        <p14:creationId xmlns:p14="http://schemas.microsoft.com/office/powerpoint/2010/main" val="105369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com lenço na cabeça&#10;&#10;Descrição gerada automaticamente com confiança média">
            <a:extLst>
              <a:ext uri="{FF2B5EF4-FFF2-40B4-BE49-F238E27FC236}">
                <a16:creationId xmlns:a16="http://schemas.microsoft.com/office/drawing/2014/main" id="{E4DB819C-9CD3-FD0F-19B7-ED1A69862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12ADE58-EBF1-9475-905D-A3C96A7940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3E1508E-A4FB-C8F0-9F5B-2124C63E3C90}"/>
              </a:ext>
            </a:extLst>
          </p:cNvPr>
          <p:cNvGrpSpPr/>
          <p:nvPr/>
        </p:nvGrpSpPr>
        <p:grpSpPr>
          <a:xfrm>
            <a:off x="4818658" y="6045859"/>
            <a:ext cx="2554684" cy="505386"/>
            <a:chOff x="8279549" y="5882592"/>
            <a:chExt cx="3342935" cy="661323"/>
          </a:xfrm>
        </p:grpSpPr>
        <p:pic>
          <p:nvPicPr>
            <p:cNvPr id="10" name="Imagem 9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2BA1DC7C-3F0F-3430-4FD1-B1D1FFC3B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D30F76D8-C79E-E190-8974-F3B101B44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51411E6-C845-6D98-4371-D39EE62CBBFE}"/>
              </a:ext>
            </a:extLst>
          </p:cNvPr>
          <p:cNvSpPr txBox="1"/>
          <p:nvPr/>
        </p:nvSpPr>
        <p:spPr>
          <a:xfrm>
            <a:off x="775860" y="1614445"/>
            <a:ext cx="39043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Este estudo tem por </a:t>
            </a:r>
            <a:r>
              <a:rPr lang="pt-BR" sz="28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Objetivo</a:t>
            </a:r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avaliar a opinião da população sobre a comercialização e tributação de </a:t>
            </a:r>
            <a:r>
              <a:rPr lang="pt-BR" sz="28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Tabaco</a:t>
            </a:r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, </a:t>
            </a:r>
            <a:r>
              <a:rPr lang="pt-BR" sz="28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alimentos</a:t>
            </a:r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8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ultraprocessados</a:t>
            </a:r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e </a:t>
            </a:r>
            <a:r>
              <a:rPr lang="pt-BR" sz="28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Bebidas</a:t>
            </a:r>
            <a:r>
              <a:rPr lang="pt-BR" sz="28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r>
              <a:rPr lang="pt-BR" sz="28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alcoólicas</a:t>
            </a:r>
          </a:p>
        </p:txBody>
      </p:sp>
      <p:sp>
        <p:nvSpPr>
          <p:cNvPr id="47" name="CaixaDeTexto 57">
            <a:extLst>
              <a:ext uri="{FF2B5EF4-FFF2-40B4-BE49-F238E27FC236}">
                <a16:creationId xmlns:a16="http://schemas.microsoft.com/office/drawing/2014/main" id="{8925471E-9B24-E918-A7A5-D4682127C96C}"/>
              </a:ext>
            </a:extLst>
          </p:cNvPr>
          <p:cNvSpPr txBox="1"/>
          <p:nvPr/>
        </p:nvSpPr>
        <p:spPr>
          <a:xfrm>
            <a:off x="6887361" y="599959"/>
            <a:ext cx="469876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6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TÉCNICA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Pesquisa quantitativa, com abordagem da população feita em pontos de fluxo populacional, distribuídos geograficamente pelas áreas pesquisadas. </a:t>
            </a:r>
          </a:p>
          <a:p>
            <a:pPr algn="r"/>
            <a:endParaRPr lang="pt-BR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ABRANGÊNCIA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Pesquisa Nacional.</a:t>
            </a:r>
          </a:p>
          <a:p>
            <a:pPr algn="r"/>
            <a:endParaRPr lang="pt-BR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DATA DO CAMPO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 campo foi realizado entre os dias 10 e 14 de julho de 2023.</a:t>
            </a:r>
          </a:p>
          <a:p>
            <a:pPr algn="r"/>
            <a:endParaRPr lang="pt-BR" sz="16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r"/>
            <a:r>
              <a:rPr lang="pt-BR" sz="16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MARGEM DE ERRO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margem de erro máxima para o total da amostra de 2 pontos percentuais, para mais ou para menos, dentro do nível de confiança de 95%.</a:t>
            </a:r>
          </a:p>
        </p:txBody>
      </p:sp>
      <p:sp>
        <p:nvSpPr>
          <p:cNvPr id="48" name="CaixaDeTexto 46">
            <a:extLst>
              <a:ext uri="{FF2B5EF4-FFF2-40B4-BE49-F238E27FC236}">
                <a16:creationId xmlns:a16="http://schemas.microsoft.com/office/drawing/2014/main" id="{992F2FDD-D705-3AB5-99F6-7A82C7AF57E2}"/>
              </a:ext>
            </a:extLst>
          </p:cNvPr>
          <p:cNvSpPr txBox="1"/>
          <p:nvPr/>
        </p:nvSpPr>
        <p:spPr>
          <a:xfrm>
            <a:off x="8544884" y="5345926"/>
            <a:ext cx="158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entrevistas</a:t>
            </a:r>
          </a:p>
        </p:txBody>
      </p:sp>
      <p:sp>
        <p:nvSpPr>
          <p:cNvPr id="49" name="CaixaDeTexto 47">
            <a:extLst>
              <a:ext uri="{FF2B5EF4-FFF2-40B4-BE49-F238E27FC236}">
                <a16:creationId xmlns:a16="http://schemas.microsoft.com/office/drawing/2014/main" id="{95CDBC69-4A55-3366-2565-6D32CE85E5CF}"/>
              </a:ext>
            </a:extLst>
          </p:cNvPr>
          <p:cNvSpPr txBox="1"/>
          <p:nvPr/>
        </p:nvSpPr>
        <p:spPr>
          <a:xfrm>
            <a:off x="8215188" y="4751235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2.005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A811F825-B94E-2C54-119F-BB986AD4A7D8}"/>
              </a:ext>
            </a:extLst>
          </p:cNvPr>
          <p:cNvGrpSpPr/>
          <p:nvPr/>
        </p:nvGrpSpPr>
        <p:grpSpPr>
          <a:xfrm>
            <a:off x="8455991" y="5629615"/>
            <a:ext cx="1345923" cy="231602"/>
            <a:chOff x="4224881" y="1161201"/>
            <a:chExt cx="1533804" cy="263932"/>
          </a:xfrm>
          <a:solidFill>
            <a:srgbClr val="FFC000"/>
          </a:solidFill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2F68E838-FFBD-406E-CC13-301A3F06E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50BE3ACA-3305-4B8A-28BA-62E9ADC3E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1EBE34C8-9717-F0A7-4EC6-6B4C7CFD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4A30DE2E-C035-C9E0-96E2-B4F152608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34755D65-1F92-049E-2271-1B4716252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84EB2F8F-2285-848B-7ABE-A655D2E26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305DDF07-8467-4EB0-63B6-6EEC4B876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57E730AE-BCB6-9347-6E37-AEC5E6D9B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5D77BC11-ECEA-929C-563C-C75ACEB93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ED586491-F308-3398-FCD3-FF3E7352E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id="{CB0D6292-EBE5-8391-B3AD-968DC4AAA7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621" y="4955226"/>
            <a:ext cx="832042" cy="830997"/>
          </a:xfrm>
          <a:prstGeom prst="rect">
            <a:avLst/>
          </a:prstGeom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E507C406-60B8-33FF-C3DB-B169EC997F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737275"/>
              </p:ext>
            </p:extLst>
          </p:nvPr>
        </p:nvGraphicFramePr>
        <p:xfrm>
          <a:off x="9881508" y="5104413"/>
          <a:ext cx="1027665" cy="697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CaixaDeTexto 47">
            <a:extLst>
              <a:ext uri="{FF2B5EF4-FFF2-40B4-BE49-F238E27FC236}">
                <a16:creationId xmlns:a16="http://schemas.microsoft.com/office/drawing/2014/main" id="{7C0C2685-AB0F-18ED-5568-A77CA5FF1731}"/>
              </a:ext>
            </a:extLst>
          </p:cNvPr>
          <p:cNvSpPr txBox="1"/>
          <p:nvPr/>
        </p:nvSpPr>
        <p:spPr>
          <a:xfrm>
            <a:off x="10679296" y="4751235"/>
            <a:ext cx="893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13</a:t>
            </a:r>
          </a:p>
        </p:txBody>
      </p:sp>
      <p:sp>
        <p:nvSpPr>
          <p:cNvPr id="18" name="CaixaDeTexto 46">
            <a:extLst>
              <a:ext uri="{FF2B5EF4-FFF2-40B4-BE49-F238E27FC236}">
                <a16:creationId xmlns:a16="http://schemas.microsoft.com/office/drawing/2014/main" id="{59553914-7952-121A-58DB-9F919B5FEE1B}"/>
              </a:ext>
            </a:extLst>
          </p:cNvPr>
          <p:cNvSpPr txBox="1"/>
          <p:nvPr/>
        </p:nvSpPr>
        <p:spPr>
          <a:xfrm>
            <a:off x="10400646" y="5345926"/>
            <a:ext cx="158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minutos</a:t>
            </a:r>
          </a:p>
        </p:txBody>
      </p:sp>
      <p:sp>
        <p:nvSpPr>
          <p:cNvPr id="19" name="CaixaDeTexto 46">
            <a:extLst>
              <a:ext uri="{FF2B5EF4-FFF2-40B4-BE49-F238E27FC236}">
                <a16:creationId xmlns:a16="http://schemas.microsoft.com/office/drawing/2014/main" id="{C3A69D8D-6A0D-A765-0B77-F0C7EE66F2A2}"/>
              </a:ext>
            </a:extLst>
          </p:cNvPr>
          <p:cNvSpPr txBox="1"/>
          <p:nvPr/>
        </p:nvSpPr>
        <p:spPr>
          <a:xfrm>
            <a:off x="10400646" y="5593618"/>
            <a:ext cx="1582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200" b="1" dirty="0">
                <a:solidFill>
                  <a:srgbClr val="FDBF1B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DURAÇÃO MÉDIA</a:t>
            </a:r>
          </a:p>
        </p:txBody>
      </p:sp>
    </p:spTree>
    <p:extLst>
      <p:ext uri="{BB962C8B-B14F-4D97-AF65-F5344CB8AC3E}">
        <p14:creationId xmlns:p14="http://schemas.microsoft.com/office/powerpoint/2010/main" val="388727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CRIANÇAS E ULTRAPROCESSADOS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P1B.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(PARA TODOS)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Por favor, dê sua opinião_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CFA4037D-7CF7-DE2E-0D11-56F9ABFDCE9E}"/>
              </a:ext>
            </a:extLst>
          </p:cNvPr>
          <p:cNvSpPr/>
          <p:nvPr/>
        </p:nvSpPr>
        <p:spPr>
          <a:xfrm>
            <a:off x="10039350" y="5783911"/>
            <a:ext cx="1981200" cy="90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4" name="Tabela 39">
            <a:extLst>
              <a:ext uri="{FF2B5EF4-FFF2-40B4-BE49-F238E27FC236}">
                <a16:creationId xmlns:a16="http://schemas.microsoft.com/office/drawing/2014/main" id="{59392A5D-0A3D-C741-8B2E-2A43B4ED4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64329"/>
              </p:ext>
            </p:extLst>
          </p:nvPr>
        </p:nvGraphicFramePr>
        <p:xfrm>
          <a:off x="424576" y="775628"/>
          <a:ext cx="11448110" cy="463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8110">
                  <a:extLst>
                    <a:ext uri="{9D8B030D-6E8A-4147-A177-3AD203B41FA5}">
                      <a16:colId xmlns:a16="http://schemas.microsoft.com/office/drawing/2014/main" val="1236847712"/>
                    </a:ext>
                  </a:extLst>
                </a:gridCol>
              </a:tblGrid>
              <a:tr h="2319667">
                <a:tc>
                  <a:txBody>
                    <a:bodyPr/>
                    <a:lstStyle/>
                    <a:p>
                      <a:pPr algn="l" rtl="0" fontAlgn="ctr"/>
                      <a:endParaRPr lang="pt-BR" sz="1400" b="0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345318"/>
                  </a:ext>
                </a:extLst>
              </a:tr>
              <a:tr h="2319667">
                <a:tc>
                  <a:txBody>
                    <a:bodyPr/>
                    <a:lstStyle/>
                    <a:p>
                      <a:pPr algn="l" rtl="0" fontAlgn="ctr"/>
                      <a:endParaRPr lang="pt-BR" sz="1400" b="0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34478"/>
                  </a:ext>
                </a:extLst>
              </a:tr>
            </a:tbl>
          </a:graphicData>
        </a:graphic>
      </p:graphicFrame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88C3CEB-1411-6AF3-8ABF-161BF964DF9F}"/>
              </a:ext>
            </a:extLst>
          </p:cNvPr>
          <p:cNvSpPr/>
          <p:nvPr/>
        </p:nvSpPr>
        <p:spPr>
          <a:xfrm>
            <a:off x="10506075" y="6289532"/>
            <a:ext cx="1366610" cy="230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3839"/>
              </a:gs>
              <a:gs pos="100000">
                <a:srgbClr val="C7141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CONTRA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0663B1F-D763-D290-2AAB-CE60A6571F02}"/>
              </a:ext>
            </a:extLst>
          </p:cNvPr>
          <p:cNvSpPr/>
          <p:nvPr/>
        </p:nvSpPr>
        <p:spPr>
          <a:xfrm>
            <a:off x="546342" y="89658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“Hoje, as crianças têm fácil acesso a refrigerantes, biscoitos recheados, macarrão instantâneo e outros alimentos ultraprocessados nas cantinas das escolas.” </a:t>
            </a:r>
          </a:p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Você é a favor ou contra a venda desses produtos nas cantinas de escolas públicas e particulares?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07450EB-2BB5-0F9D-8EB2-E5153C89A271}"/>
              </a:ext>
            </a:extLst>
          </p:cNvPr>
          <p:cNvSpPr/>
          <p:nvPr/>
        </p:nvSpPr>
        <p:spPr>
          <a:xfrm>
            <a:off x="546342" y="3303521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“Atualmente as marcas de refrigerantes, salgadinhos, bebidas açucaradas e macarrão instantâneo podem fazer propagandas para crianças. No entanto, alguns desses produtos podem causar obesidade.”</a:t>
            </a:r>
            <a:r>
              <a:rPr lang="pt-BR" sz="1200" b="1" dirty="0">
                <a:latin typeface="Bahnschrift SemiCondensed" panose="020B0502040204020203" pitchFamily="34" charset="0"/>
              </a:rPr>
              <a:t> Você é a favor ou contra a propaganda desses alimentos ultraprocessados dirigida para crianças?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256D38B-1F77-2238-0CB8-BBBEAD652990}"/>
              </a:ext>
            </a:extLst>
          </p:cNvPr>
          <p:cNvGrpSpPr/>
          <p:nvPr/>
        </p:nvGrpSpPr>
        <p:grpSpPr>
          <a:xfrm>
            <a:off x="482599" y="1595438"/>
            <a:ext cx="11390086" cy="1103518"/>
            <a:chOff x="482599" y="1443038"/>
            <a:chExt cx="11390086" cy="1103518"/>
          </a:xfrm>
        </p:grpSpPr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E54DC86B-5EB8-A13F-BA3F-F100EB315116}"/>
                </a:ext>
              </a:extLst>
            </p:cNvPr>
            <p:cNvGrpSpPr/>
            <p:nvPr/>
          </p:nvGrpSpPr>
          <p:grpSpPr>
            <a:xfrm>
              <a:off x="1207155" y="1750784"/>
              <a:ext cx="7604760" cy="390040"/>
              <a:chOff x="1207155" y="1750784"/>
              <a:chExt cx="7604760" cy="390040"/>
            </a:xfrm>
          </p:grpSpPr>
          <p:cxnSp>
            <p:nvCxnSpPr>
              <p:cNvPr id="77" name="Conector reto 76">
                <a:extLst>
                  <a:ext uri="{FF2B5EF4-FFF2-40B4-BE49-F238E27FC236}">
                    <a16:creationId xmlns:a16="http://schemas.microsoft.com/office/drawing/2014/main" id="{B996304E-8CCD-51C5-4515-1ED8BD309AE2}"/>
                  </a:ext>
                </a:extLst>
              </p:cNvPr>
              <p:cNvCxnSpPr/>
              <p:nvPr/>
            </p:nvCxnSpPr>
            <p:spPr>
              <a:xfrm>
                <a:off x="120715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>
                <a:extLst>
                  <a:ext uri="{FF2B5EF4-FFF2-40B4-BE49-F238E27FC236}">
                    <a16:creationId xmlns:a16="http://schemas.microsoft.com/office/drawing/2014/main" id="{56981872-AF12-9947-1010-5C5C1D64AE0C}"/>
                  </a:ext>
                </a:extLst>
              </p:cNvPr>
              <p:cNvCxnSpPr/>
              <p:nvPr/>
            </p:nvCxnSpPr>
            <p:spPr>
              <a:xfrm>
                <a:off x="237301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>
                <a:extLst>
                  <a:ext uri="{FF2B5EF4-FFF2-40B4-BE49-F238E27FC236}">
                    <a16:creationId xmlns:a16="http://schemas.microsoft.com/office/drawing/2014/main" id="{E6E177A0-3BAE-560D-9E9A-81F0801C1AD9}"/>
                  </a:ext>
                </a:extLst>
              </p:cNvPr>
              <p:cNvCxnSpPr/>
              <p:nvPr/>
            </p:nvCxnSpPr>
            <p:spPr>
              <a:xfrm>
                <a:off x="528385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>
                <a:extLst>
                  <a:ext uri="{FF2B5EF4-FFF2-40B4-BE49-F238E27FC236}">
                    <a16:creationId xmlns:a16="http://schemas.microsoft.com/office/drawing/2014/main" id="{80E3CD3E-3482-0B6F-9143-A80DF9936DF8}"/>
                  </a:ext>
                </a:extLst>
              </p:cNvPr>
              <p:cNvCxnSpPr/>
              <p:nvPr/>
            </p:nvCxnSpPr>
            <p:spPr>
              <a:xfrm>
                <a:off x="704407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>
                <a:extLst>
                  <a:ext uri="{FF2B5EF4-FFF2-40B4-BE49-F238E27FC236}">
                    <a16:creationId xmlns:a16="http://schemas.microsoft.com/office/drawing/2014/main" id="{4939851B-58CD-19C4-648D-C1211748A63E}"/>
                  </a:ext>
                </a:extLst>
              </p:cNvPr>
              <p:cNvCxnSpPr/>
              <p:nvPr/>
            </p:nvCxnSpPr>
            <p:spPr>
              <a:xfrm>
                <a:off x="881191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20D35A9B-D2F5-5C09-E1E4-7244ACBFFB9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06666543"/>
                </p:ext>
              </p:extLst>
            </p:nvPr>
          </p:nvGraphicFramePr>
          <p:xfrm>
            <a:off x="482599" y="1443038"/>
            <a:ext cx="11390086" cy="11035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70C65A7-01F9-9DD4-8C12-70598D88CBB4}"/>
              </a:ext>
            </a:extLst>
          </p:cNvPr>
          <p:cNvGrpSpPr/>
          <p:nvPr/>
        </p:nvGrpSpPr>
        <p:grpSpPr>
          <a:xfrm>
            <a:off x="482599" y="4053228"/>
            <a:ext cx="11390086" cy="1103518"/>
            <a:chOff x="482599" y="1443038"/>
            <a:chExt cx="11390086" cy="1103518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770531F7-2B50-4B76-5C23-7ED8B7D56A47}"/>
                </a:ext>
              </a:extLst>
            </p:cNvPr>
            <p:cNvGrpSpPr/>
            <p:nvPr/>
          </p:nvGrpSpPr>
          <p:grpSpPr>
            <a:xfrm>
              <a:off x="1207155" y="1750784"/>
              <a:ext cx="7604760" cy="390040"/>
              <a:chOff x="1207155" y="1750784"/>
              <a:chExt cx="7604760" cy="390040"/>
            </a:xfrm>
          </p:grpSpPr>
          <p:cxnSp>
            <p:nvCxnSpPr>
              <p:cNvPr id="15" name="Conector reto 14">
                <a:extLst>
                  <a:ext uri="{FF2B5EF4-FFF2-40B4-BE49-F238E27FC236}">
                    <a16:creationId xmlns:a16="http://schemas.microsoft.com/office/drawing/2014/main" id="{CD5B59DA-F358-3FF3-E170-75C43C6F1E71}"/>
                  </a:ext>
                </a:extLst>
              </p:cNvPr>
              <p:cNvCxnSpPr/>
              <p:nvPr/>
            </p:nvCxnSpPr>
            <p:spPr>
              <a:xfrm>
                <a:off x="120715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CA15BCD8-C027-E784-A0E7-435185697284}"/>
                  </a:ext>
                </a:extLst>
              </p:cNvPr>
              <p:cNvCxnSpPr/>
              <p:nvPr/>
            </p:nvCxnSpPr>
            <p:spPr>
              <a:xfrm>
                <a:off x="237301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>
                <a:extLst>
                  <a:ext uri="{FF2B5EF4-FFF2-40B4-BE49-F238E27FC236}">
                    <a16:creationId xmlns:a16="http://schemas.microsoft.com/office/drawing/2014/main" id="{0DE28582-42CB-95D3-BC96-7E655E6CF1AF}"/>
                  </a:ext>
                </a:extLst>
              </p:cNvPr>
              <p:cNvCxnSpPr/>
              <p:nvPr/>
            </p:nvCxnSpPr>
            <p:spPr>
              <a:xfrm>
                <a:off x="528385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8AAA7B6B-2714-4A7F-6161-2F5B2C8494BA}"/>
                  </a:ext>
                </a:extLst>
              </p:cNvPr>
              <p:cNvCxnSpPr/>
              <p:nvPr/>
            </p:nvCxnSpPr>
            <p:spPr>
              <a:xfrm>
                <a:off x="704407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>
                <a:extLst>
                  <a:ext uri="{FF2B5EF4-FFF2-40B4-BE49-F238E27FC236}">
                    <a16:creationId xmlns:a16="http://schemas.microsoft.com/office/drawing/2014/main" id="{D9CF2440-2E54-6C39-AEAE-9596DC94377F}"/>
                  </a:ext>
                </a:extLst>
              </p:cNvPr>
              <p:cNvCxnSpPr/>
              <p:nvPr/>
            </p:nvCxnSpPr>
            <p:spPr>
              <a:xfrm>
                <a:off x="8811915" y="1750784"/>
                <a:ext cx="0" cy="39004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4" name="Gráfico 13">
              <a:extLst>
                <a:ext uri="{FF2B5EF4-FFF2-40B4-BE49-F238E27FC236}">
                  <a16:creationId xmlns:a16="http://schemas.microsoft.com/office/drawing/2014/main" id="{DBFEA391-68E9-5351-8C71-EB80A48BB1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90246768"/>
                </p:ext>
              </p:extLst>
            </p:nvPr>
          </p:nvGraphicFramePr>
          <p:xfrm>
            <a:off x="482599" y="1443038"/>
            <a:ext cx="11390086" cy="11035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635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CRIANÇAS E ULTRAPROCESSADOS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P1B.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(PARA TODOS)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Por favor, dê sua opinião_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67EC5ED6-1EF4-CB9D-54D9-BF25274F5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12715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6850583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59119374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63939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D97379C2-EDF3-2C8C-DC45-3229F7751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508436"/>
              </p:ext>
            </p:extLst>
          </p:nvPr>
        </p:nvGraphicFramePr>
        <p:xfrm>
          <a:off x="246743" y="2466109"/>
          <a:ext cx="11698532" cy="352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33355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3964435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891796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“Hoje, as crianças têm fácil acesso a refrigerantes, biscoitos recheados, macarrão instantâneo e outros alimentos ultraprocessados nas cantinas das escolas”. </a:t>
                      </a:r>
                      <a:r>
                        <a:rPr lang="pt-BR" sz="1400" b="0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a venda desses produtos nas cantinas de escolas públicas e particulares?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1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CRIANÇAS E ULTRAPROCESSADOS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da Amostra (2.005 entrevistas) - Fonte: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P1B.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(PARA TODOS)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Por favor, dê sua opinião_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67EC5ED6-1EF4-CB9D-54D9-BF25274F5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599430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9135763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1594099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26286164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DE18827E-CE21-A7F1-164B-80D276C53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595081"/>
              </p:ext>
            </p:extLst>
          </p:nvPr>
        </p:nvGraphicFramePr>
        <p:xfrm>
          <a:off x="246743" y="2466109"/>
          <a:ext cx="11698532" cy="352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6766131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99238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57984155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2.005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485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1.249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996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1.009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518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732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1.198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“Atualmente as marcas de refrigerantes, salgadinhos, bebidas açucaradas e macarrão instantâneo podem fazer propagandas para crianças. No entanto, alguns desses produtos podem causar obesidade.” </a:t>
                      </a:r>
                      <a:r>
                        <a:rPr lang="pt-BR" sz="1400" b="0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a propaganda desses alimentos ultraprocessados dirigida para crianças?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08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4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TABACO </a:t>
            </a:r>
            <a:r>
              <a:rPr lang="pt-BR" sz="44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18+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5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FAE3F4-28DD-8FD8-8867-990506F85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2ADB6D9-EC23-3289-1A1B-B696F4311D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35DB207-1FA8-1EE6-0221-880D52B27E3B}"/>
              </a:ext>
            </a:extLst>
          </p:cNvPr>
          <p:cNvSpPr txBox="1"/>
          <p:nvPr/>
        </p:nvSpPr>
        <p:spPr>
          <a:xfrm>
            <a:off x="565866" y="4818342"/>
            <a:ext cx="2630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os impostos de cigarros e de outros produtos de tabaco sejam aumentados para desestimular o consumo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A513518-1502-9612-71C9-127B82D3A5C7}"/>
              </a:ext>
            </a:extLst>
          </p:cNvPr>
          <p:cNvGrpSpPr/>
          <p:nvPr/>
        </p:nvGrpSpPr>
        <p:grpSpPr>
          <a:xfrm>
            <a:off x="604652" y="3959944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8E35586-0DAA-EBAF-E4E9-04F3FF8E0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D0AC5F5-25E5-A40B-E5A9-41ABCC3A9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697BD1F-9BD9-258B-5FAF-9E2C7B48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9994A96-D9DA-385D-B7C5-7A029C06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1FC37356-A693-8705-48B2-FA4134C95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735B3E8-15D2-681D-98BA-D33DCFF03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7FB66AB3-A3E9-707A-2360-5FBAE9EB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0732E73D-C4E8-82EE-6B55-D1CE2A7A8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406FE030-8966-7DF5-012C-7616B40B5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88993C9-9976-366C-2D4B-760580284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1F70984-A993-05B5-E806-C9E14E572EB3}"/>
              </a:ext>
            </a:extLst>
          </p:cNvPr>
          <p:cNvSpPr txBox="1"/>
          <p:nvPr/>
        </p:nvSpPr>
        <p:spPr>
          <a:xfrm>
            <a:off x="493486" y="4282477"/>
            <a:ext cx="2703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8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BA31CBD-1F72-1C9B-4089-50DEFFF9AEA0}"/>
              </a:ext>
            </a:extLst>
          </p:cNvPr>
          <p:cNvSpPr txBox="1"/>
          <p:nvPr/>
        </p:nvSpPr>
        <p:spPr>
          <a:xfrm>
            <a:off x="3341536" y="4818342"/>
            <a:ext cx="26309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as empresas que fabricam cigarros paguem ao SUS pelo tratamento de doenças provocadas pelo tabagismo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840A9D8-C78C-5855-8977-57AE55653D6E}"/>
              </a:ext>
            </a:extLst>
          </p:cNvPr>
          <p:cNvGrpSpPr/>
          <p:nvPr/>
        </p:nvGrpSpPr>
        <p:grpSpPr>
          <a:xfrm>
            <a:off x="3380322" y="3959944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13D1E1C4-AC78-9AB1-D6DD-2EFAC8853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B1CFA6E1-2297-13F6-7ADA-C66C35154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4AE7C652-EFD3-7006-457C-CC4232D53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A377E9DA-1C81-E401-5585-E0557182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7A3514FE-0591-4E7E-FF84-10CCB6AE3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7111E76C-F9DD-7899-7412-BA31AE23E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B8275ABE-62ED-BB31-CE11-D5A5FD787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71FD77C-512C-CF4E-F326-6AAE2C684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A8E626F1-14FA-0BFA-9BE4-3978B9B8E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0AB3713E-CCCD-A58B-AF5F-B8A3DE9DF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3A782B4-4407-EA87-2220-905460D53EA4}"/>
              </a:ext>
            </a:extLst>
          </p:cNvPr>
          <p:cNvSpPr txBox="1"/>
          <p:nvPr/>
        </p:nvSpPr>
        <p:spPr>
          <a:xfrm>
            <a:off x="3269156" y="4282477"/>
            <a:ext cx="2703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8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79724C5-2E12-7834-26EB-92EB0309849F}"/>
              </a:ext>
            </a:extLst>
          </p:cNvPr>
          <p:cNvSpPr txBox="1"/>
          <p:nvPr/>
        </p:nvSpPr>
        <p:spPr>
          <a:xfrm>
            <a:off x="6066415" y="4818342"/>
            <a:ext cx="263091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sabores e aromas como menta, cravo ou baunilha em cigarros e produtos de tabaco sejam proibidos por lei para evitar a iniciação entre jovens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C91B670F-CDC5-0CD6-E0D9-39E3EE505981}"/>
              </a:ext>
            </a:extLst>
          </p:cNvPr>
          <p:cNvGrpSpPr/>
          <p:nvPr/>
        </p:nvGrpSpPr>
        <p:grpSpPr>
          <a:xfrm>
            <a:off x="6105201" y="3959944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EE8F3EF2-B716-B885-0309-011D15A0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D2D8BBDB-4718-40A3-9E75-0C1D03EF4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38531C99-AF98-7514-0599-40C08907E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8300E8B6-F967-6595-EC2B-7A98FA8C4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FF6520FE-F5EA-9B7E-5BE1-843F5EDD1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713D8E56-70DB-14C4-3195-758E2E6CC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5A001DA2-329E-11BD-783D-0A2E14E1F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2B77BB40-30BB-A520-F1BA-6378B4D74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EBE9A5E9-7199-5478-875F-9830B2DA8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15DD8300-3C2F-5987-801D-3025E8F82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92D96124-7C46-4995-0421-2C9AB3B68ED5}"/>
              </a:ext>
            </a:extLst>
          </p:cNvPr>
          <p:cNvSpPr txBox="1"/>
          <p:nvPr/>
        </p:nvSpPr>
        <p:spPr>
          <a:xfrm>
            <a:off x="5994035" y="4282477"/>
            <a:ext cx="2703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7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4D058B12-068B-BD3E-43D4-E7E36402F99A}"/>
              </a:ext>
            </a:extLst>
          </p:cNvPr>
          <p:cNvSpPr txBox="1"/>
          <p:nvPr/>
        </p:nvSpPr>
        <p:spPr>
          <a:xfrm>
            <a:off x="8842085" y="4818342"/>
            <a:ext cx="263091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dispositivos eletrônicos para fumar continuem sendo proibidos no Brasil</a:t>
            </a:r>
          </a:p>
        </p:txBody>
      </p: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B81B12AC-31C5-27E0-C69E-82216604674A}"/>
              </a:ext>
            </a:extLst>
          </p:cNvPr>
          <p:cNvGrpSpPr/>
          <p:nvPr/>
        </p:nvGrpSpPr>
        <p:grpSpPr>
          <a:xfrm>
            <a:off x="8880871" y="3959944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519A149A-5936-0A85-0FC2-1AFB1AA2F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B637A5A7-FF4B-6EB7-80E8-8CB99F262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5340A566-BC8A-D23E-999A-2C393CB03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40676AB0-67F4-C3E7-E12C-FA7044B6E9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4" name="Freeform 6">
              <a:extLst>
                <a:ext uri="{FF2B5EF4-FFF2-40B4-BE49-F238E27FC236}">
                  <a16:creationId xmlns:a16="http://schemas.microsoft.com/office/drawing/2014/main" id="{B9A287DC-1C57-5763-2673-EB1110CEF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5" name="Freeform 6">
              <a:extLst>
                <a:ext uri="{FF2B5EF4-FFF2-40B4-BE49-F238E27FC236}">
                  <a16:creationId xmlns:a16="http://schemas.microsoft.com/office/drawing/2014/main" id="{F556CADB-7AB2-7DC4-2632-56A67BDF2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F63CEFD6-DFBD-BA7C-795A-64683CB8DE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0A5DA663-51EC-4D53-3C12-39FAB9A3C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CD4BCD00-6ED0-8FB9-3D9B-64FE07DBA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63828B46-DE6D-B8F7-271A-07884E186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C2E78473-14F3-E4B1-1D3E-3588B1E59E40}"/>
              </a:ext>
            </a:extLst>
          </p:cNvPr>
          <p:cNvSpPr txBox="1"/>
          <p:nvPr/>
        </p:nvSpPr>
        <p:spPr>
          <a:xfrm>
            <a:off x="8769705" y="4282477"/>
            <a:ext cx="27032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8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26743E19-274F-2391-7299-61AE8A4D985E}"/>
              </a:ext>
            </a:extLst>
          </p:cNvPr>
          <p:cNvSpPr txBox="1"/>
          <p:nvPr/>
        </p:nvSpPr>
        <p:spPr>
          <a:xfrm>
            <a:off x="499668" y="748326"/>
            <a:ext cx="71489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Medidas que possam auxiliar na redução do consumo de tabaco no Brasil alcançam apoio da maioria da população.</a:t>
            </a:r>
            <a:endParaRPr lang="pt-BR" sz="3200" b="1" dirty="0">
              <a:solidFill>
                <a:srgbClr val="FED54F"/>
              </a:solidFill>
              <a:latin typeface="Bahnschrift SemiCondensed" panose="020B05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20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E5C7FDF-75EF-6C81-0ABF-6FD7F544A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7012575"/>
              </p:ext>
            </p:extLst>
          </p:nvPr>
        </p:nvGraphicFramePr>
        <p:xfrm>
          <a:off x="1427388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3DDA12F7-6EE0-82B5-3950-8790DC62CA28}"/>
              </a:ext>
            </a:extLst>
          </p:cNvPr>
          <p:cNvSpPr/>
          <p:nvPr/>
        </p:nvSpPr>
        <p:spPr>
          <a:xfrm>
            <a:off x="1469193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F18AACBE-275F-0889-0EBE-F5F7D4F3CA3B}"/>
              </a:ext>
            </a:extLst>
          </p:cNvPr>
          <p:cNvSpPr/>
          <p:nvPr/>
        </p:nvSpPr>
        <p:spPr>
          <a:xfrm>
            <a:off x="1522172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F0978031-2D1F-43D4-4C3F-E5EFE3AC4CAD}"/>
              </a:ext>
            </a:extLst>
          </p:cNvPr>
          <p:cNvSpPr/>
          <p:nvPr/>
        </p:nvSpPr>
        <p:spPr>
          <a:xfrm>
            <a:off x="1469193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EDF3FAFE-FCF2-A091-587C-AD5B603411B8}"/>
              </a:ext>
            </a:extLst>
          </p:cNvPr>
          <p:cNvSpPr/>
          <p:nvPr/>
        </p:nvSpPr>
        <p:spPr>
          <a:xfrm>
            <a:off x="1522172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2A65C5E8-DB3A-DA48-33A2-DE08B2A435B2}"/>
              </a:ext>
            </a:extLst>
          </p:cNvPr>
          <p:cNvSpPr/>
          <p:nvPr/>
        </p:nvSpPr>
        <p:spPr>
          <a:xfrm>
            <a:off x="1469193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F7F89016-C477-A305-AD4D-FF67A76650D8}"/>
              </a:ext>
            </a:extLst>
          </p:cNvPr>
          <p:cNvSpPr/>
          <p:nvPr/>
        </p:nvSpPr>
        <p:spPr>
          <a:xfrm>
            <a:off x="1522172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19FD67B-41B6-4D76-322C-432BD96A2A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B9B9221-E13F-4D71-0A85-59B44A750F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F8BA28B6-538A-BAC1-C087-DE72F6D2EC37}"/>
              </a:ext>
            </a:extLst>
          </p:cNvPr>
          <p:cNvSpPr txBox="1"/>
          <p:nvPr/>
        </p:nvSpPr>
        <p:spPr>
          <a:xfrm>
            <a:off x="1569152" y="3231425"/>
            <a:ext cx="153711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83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C2F9418-04DB-F962-2CC7-5DA3BE8CC140}"/>
              </a:ext>
            </a:extLst>
          </p:cNvPr>
          <p:cNvSpPr txBox="1"/>
          <p:nvPr/>
        </p:nvSpPr>
        <p:spPr>
          <a:xfrm>
            <a:off x="1491880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0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6D91B33-8B99-3D02-A024-79DDF15B1CC2}"/>
              </a:ext>
            </a:extLst>
          </p:cNvPr>
          <p:cNvSpPr txBox="1"/>
          <p:nvPr/>
        </p:nvSpPr>
        <p:spPr>
          <a:xfrm>
            <a:off x="1739062" y="4445596"/>
            <a:ext cx="57043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15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F6BA7736-D39C-7211-EF0A-12173859A1A5}"/>
              </a:ext>
            </a:extLst>
          </p:cNvPr>
          <p:cNvSpPr/>
          <p:nvPr/>
        </p:nvSpPr>
        <p:spPr>
          <a:xfrm>
            <a:off x="1513712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DA627E1-D07B-E6AD-1F5B-F0C24CFB08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aphicFrame>
        <p:nvGraphicFramePr>
          <p:cNvPr id="28" name="Tabela 31">
            <a:extLst>
              <a:ext uri="{FF2B5EF4-FFF2-40B4-BE49-F238E27FC236}">
                <a16:creationId xmlns:a16="http://schemas.microsoft.com/office/drawing/2014/main" id="{03AB9DF7-F066-10F4-4B10-6650413DA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522711"/>
              </p:ext>
            </p:extLst>
          </p:nvPr>
        </p:nvGraphicFramePr>
        <p:xfrm>
          <a:off x="444580" y="1920006"/>
          <a:ext cx="11194970" cy="92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7485">
                  <a:extLst>
                    <a:ext uri="{9D8B030D-6E8A-4147-A177-3AD203B41FA5}">
                      <a16:colId xmlns:a16="http://schemas.microsoft.com/office/drawing/2014/main" val="1469938333"/>
                    </a:ext>
                  </a:extLst>
                </a:gridCol>
                <a:gridCol w="5597485">
                  <a:extLst>
                    <a:ext uri="{9D8B030D-6E8A-4147-A177-3AD203B41FA5}">
                      <a16:colId xmlns:a16="http://schemas.microsoft.com/office/drawing/2014/main" val="1015006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“Os cigarros são vendidos no Brasil a partir de R$ 5,00 por maço de 20 cigarros.” </a:t>
                      </a:r>
                    </a:p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os impostos de cigarros e de outros produtos de tabaco sejam aumentados para desestimular o consumo?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kumimoji="0" lang="pt-BR" sz="16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1A113D"/>
                        </a:solidFill>
                        <a:effectLst/>
                        <a:uLnTx/>
                        <a:uFillTx/>
                        <a:latin typeface="Bahnschrift SemiCondensed" panose="020B0502040204020203" pitchFamily="34" charset="0"/>
                        <a:ea typeface="+mn-ea"/>
                        <a:cs typeface="+mn-cs"/>
                      </a:endParaRPr>
                    </a:p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as empresas que fabricam cigarros paguem ao SUS pelo tratamento de doenças provocadas pelo tabagismo?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370868"/>
                  </a:ext>
                </a:extLst>
              </a:tr>
            </a:tbl>
          </a:graphicData>
        </a:graphic>
      </p:graphicFrame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A2C88B5-1E2D-F82D-2A49-C3AC2618FE48}"/>
              </a:ext>
            </a:extLst>
          </p:cNvPr>
          <p:cNvGrpSpPr/>
          <p:nvPr/>
        </p:nvGrpSpPr>
        <p:grpSpPr>
          <a:xfrm>
            <a:off x="1629735" y="5230436"/>
            <a:ext cx="1729645" cy="315680"/>
            <a:chOff x="1479375" y="5422547"/>
            <a:chExt cx="1729645" cy="315680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FBDDBD8A-9171-C48B-AA2E-410F1DCDA535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B7A4BDA8-0067-E4A7-F5A3-F6BBF6870AA6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CE4AE677-B6A4-B38E-90C8-C0E1CEA8E2C1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056D7FE-2920-5369-591F-563774EDD5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CE666207-6496-4909-DD73-12CEE731D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EEFBF8EF-03AA-E612-60D0-71A95CF62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E9F4EF62-8C0C-45DB-BFF4-B7090C8007C3}"/>
              </a:ext>
            </a:extLst>
          </p:cNvPr>
          <p:cNvGrpSpPr/>
          <p:nvPr/>
        </p:nvGrpSpPr>
        <p:grpSpPr>
          <a:xfrm>
            <a:off x="2650085" y="5518529"/>
            <a:ext cx="503802" cy="403780"/>
            <a:chOff x="5036379" y="5334069"/>
            <a:chExt cx="503802" cy="403780"/>
          </a:xfrm>
        </p:grpSpPr>
        <p:sp>
          <p:nvSpPr>
            <p:cNvPr id="37" name="Triângulo isósceles 36">
              <a:extLst>
                <a:ext uri="{FF2B5EF4-FFF2-40B4-BE49-F238E27FC236}">
                  <a16:creationId xmlns:a16="http://schemas.microsoft.com/office/drawing/2014/main" id="{D88146DF-6CE1-2EEC-8F5D-A8148BEB256F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E27F8E6F-C8CE-95BC-E5EB-8227E234DC2A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4,4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0CFB81B5-675B-BE45-3A33-E769721A67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5290633"/>
              </p:ext>
            </p:extLst>
          </p:nvPr>
        </p:nvGraphicFramePr>
        <p:xfrm>
          <a:off x="7161982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07043E23-C4E6-27CA-0A17-B17A726B19C8}"/>
              </a:ext>
            </a:extLst>
          </p:cNvPr>
          <p:cNvSpPr/>
          <p:nvPr/>
        </p:nvSpPr>
        <p:spPr>
          <a:xfrm>
            <a:off x="7203787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0B2D1622-E0AE-3041-03DA-30B9DDBB3F35}"/>
              </a:ext>
            </a:extLst>
          </p:cNvPr>
          <p:cNvSpPr/>
          <p:nvPr/>
        </p:nvSpPr>
        <p:spPr>
          <a:xfrm>
            <a:off x="7256766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5A989061-FBB3-ED7C-6C48-5425AF950B0E}"/>
              </a:ext>
            </a:extLst>
          </p:cNvPr>
          <p:cNvSpPr/>
          <p:nvPr/>
        </p:nvSpPr>
        <p:spPr>
          <a:xfrm>
            <a:off x="7203787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60881D60-1E7A-20FA-57FE-F99E34EE80DE}"/>
              </a:ext>
            </a:extLst>
          </p:cNvPr>
          <p:cNvSpPr/>
          <p:nvPr/>
        </p:nvSpPr>
        <p:spPr>
          <a:xfrm>
            <a:off x="7256766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A5156B75-0E35-B813-BB59-F5A5B8F8366B}"/>
              </a:ext>
            </a:extLst>
          </p:cNvPr>
          <p:cNvSpPr/>
          <p:nvPr/>
        </p:nvSpPr>
        <p:spPr>
          <a:xfrm>
            <a:off x="7203787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25B56E7F-AF15-52FC-5EF8-DF7C1165338E}"/>
              </a:ext>
            </a:extLst>
          </p:cNvPr>
          <p:cNvSpPr/>
          <p:nvPr/>
        </p:nvSpPr>
        <p:spPr>
          <a:xfrm>
            <a:off x="7256766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19B31629-525E-8167-4A33-2DEC083FB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73F63C47-33FC-2DF2-BDE9-3C8996ED04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6678D771-EF47-0F08-501E-C9A1A783D52B}"/>
              </a:ext>
            </a:extLst>
          </p:cNvPr>
          <p:cNvSpPr txBox="1"/>
          <p:nvPr/>
        </p:nvSpPr>
        <p:spPr>
          <a:xfrm>
            <a:off x="7332319" y="3231425"/>
            <a:ext cx="1508537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84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F6F538D9-688D-1758-A679-89F423AC692D}"/>
              </a:ext>
            </a:extLst>
          </p:cNvPr>
          <p:cNvSpPr txBox="1"/>
          <p:nvPr/>
        </p:nvSpPr>
        <p:spPr>
          <a:xfrm>
            <a:off x="7234266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0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7CB9D412-80DF-C82C-1A95-13C8B1F21327}"/>
              </a:ext>
            </a:extLst>
          </p:cNvPr>
          <p:cNvSpPr txBox="1"/>
          <p:nvPr/>
        </p:nvSpPr>
        <p:spPr>
          <a:xfrm>
            <a:off x="7506430" y="4445596"/>
            <a:ext cx="4645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15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3E43B194-CAB7-CF42-E27A-AB3C9D640F1F}"/>
              </a:ext>
            </a:extLst>
          </p:cNvPr>
          <p:cNvSpPr/>
          <p:nvPr/>
        </p:nvSpPr>
        <p:spPr>
          <a:xfrm>
            <a:off x="7248306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8D841BCA-F0D7-61D4-E9B9-C12C5EF8AF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F137DB90-CC75-ABA2-4C0E-5DF12265D014}"/>
              </a:ext>
            </a:extLst>
          </p:cNvPr>
          <p:cNvGrpSpPr/>
          <p:nvPr/>
        </p:nvGrpSpPr>
        <p:grpSpPr>
          <a:xfrm>
            <a:off x="7364329" y="5230436"/>
            <a:ext cx="1729645" cy="315680"/>
            <a:chOff x="1479375" y="5422547"/>
            <a:chExt cx="1729645" cy="315680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E8FE98B5-38A8-5BFC-0723-74E3AB55FE15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9EB45D1C-E6A4-3DAF-31FE-3BA6E93FF2EA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D66C0FD2-0D57-7B9A-052F-45E684E172D6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8C991A8F-5641-0DB0-A4C7-B3300241D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ED98D9EF-8354-617F-FF96-3B5815B97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8E90CC76-4524-9C8C-BB3E-1A6C1549A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37F71D43-4CF4-8F53-F89A-472E7EC52064}"/>
              </a:ext>
            </a:extLst>
          </p:cNvPr>
          <p:cNvGrpSpPr/>
          <p:nvPr/>
        </p:nvGrpSpPr>
        <p:grpSpPr>
          <a:xfrm>
            <a:off x="8422330" y="5518529"/>
            <a:ext cx="503802" cy="403780"/>
            <a:chOff x="5036379" y="5334069"/>
            <a:chExt cx="503802" cy="403780"/>
          </a:xfrm>
        </p:grpSpPr>
        <p:sp>
          <p:nvSpPr>
            <p:cNvPr id="70" name="Triângulo isósceles 69">
              <a:extLst>
                <a:ext uri="{FF2B5EF4-FFF2-40B4-BE49-F238E27FC236}">
                  <a16:creationId xmlns:a16="http://schemas.microsoft.com/office/drawing/2014/main" id="{B2A8C387-7713-9171-92FF-F0CBB5C05013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58D3B096-9DBC-1C52-94F7-2BBA39A20CD6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4,3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A0D2F95-7718-06DD-42EE-B2A45893FD90}"/>
              </a:ext>
            </a:extLst>
          </p:cNvPr>
          <p:cNvSpPr txBox="1"/>
          <p:nvPr/>
        </p:nvSpPr>
        <p:spPr>
          <a:xfrm>
            <a:off x="6172062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EF1B8B0-E093-FD58-DD29-9C4F073E4770}"/>
              </a:ext>
            </a:extLst>
          </p:cNvPr>
          <p:cNvSpPr txBox="1"/>
          <p:nvPr/>
        </p:nvSpPr>
        <p:spPr>
          <a:xfrm>
            <a:off x="6320384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8A3A4FA0-2BBE-1075-91A9-632D7A0CFB15}"/>
              </a:ext>
            </a:extLst>
          </p:cNvPr>
          <p:cNvSpPr txBox="1"/>
          <p:nvPr/>
        </p:nvSpPr>
        <p:spPr>
          <a:xfrm>
            <a:off x="6320384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621EEA02-0457-B92A-C464-C9A995687FFE}"/>
              </a:ext>
            </a:extLst>
          </p:cNvPr>
          <p:cNvSpPr txBox="1"/>
          <p:nvPr/>
        </p:nvSpPr>
        <p:spPr>
          <a:xfrm>
            <a:off x="5787258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4B059579-4BDC-9023-3A8E-DB5E8623281B}"/>
              </a:ext>
            </a:extLst>
          </p:cNvPr>
          <p:cNvSpPr txBox="1"/>
          <p:nvPr/>
        </p:nvSpPr>
        <p:spPr>
          <a:xfrm>
            <a:off x="5787258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33A21BEF-489B-0862-480E-9EA91FF09D2D}"/>
              </a:ext>
            </a:extLst>
          </p:cNvPr>
          <p:cNvSpPr txBox="1"/>
          <p:nvPr/>
        </p:nvSpPr>
        <p:spPr>
          <a:xfrm>
            <a:off x="5787258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A399CDF1-D9DF-45B6-CB35-778D83CFF30E}"/>
              </a:ext>
            </a:extLst>
          </p:cNvPr>
          <p:cNvSpPr txBox="1"/>
          <p:nvPr/>
        </p:nvSpPr>
        <p:spPr>
          <a:xfrm>
            <a:off x="399796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C83111BA-AB2C-4A56-4788-309CF351D8B8}"/>
              </a:ext>
            </a:extLst>
          </p:cNvPr>
          <p:cNvSpPr txBox="1"/>
          <p:nvPr/>
        </p:nvSpPr>
        <p:spPr>
          <a:xfrm>
            <a:off x="548118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F165D9DD-E497-E592-B5DA-8641456E4D29}"/>
              </a:ext>
            </a:extLst>
          </p:cNvPr>
          <p:cNvSpPr txBox="1"/>
          <p:nvPr/>
        </p:nvSpPr>
        <p:spPr>
          <a:xfrm>
            <a:off x="548118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BDD4004C-6FD8-F6F7-4A56-EB65938D8ED4}"/>
              </a:ext>
            </a:extLst>
          </p:cNvPr>
          <p:cNvSpPr txBox="1"/>
          <p:nvPr/>
        </p:nvSpPr>
        <p:spPr>
          <a:xfrm>
            <a:off x="14992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70D33D8D-CB4E-6E7C-9866-8C80C2CC9242}"/>
              </a:ext>
            </a:extLst>
          </p:cNvPr>
          <p:cNvSpPr txBox="1"/>
          <p:nvPr/>
        </p:nvSpPr>
        <p:spPr>
          <a:xfrm>
            <a:off x="14992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F72A72F2-F252-68E4-0802-AD4289CEE492}"/>
              </a:ext>
            </a:extLst>
          </p:cNvPr>
          <p:cNvSpPr txBox="1"/>
          <p:nvPr/>
        </p:nvSpPr>
        <p:spPr>
          <a:xfrm>
            <a:off x="14992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4632998" y="93690"/>
            <a:ext cx="74327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Tanto o aumento de impostos, quanto a cobrança às empresas que fabricam cigarro pelo tratamento das doenças provocadas pelo seu consumo, são apoiados por cerca de 8 em cada 10 brasileiros (83% e 84% respectivamente).</a:t>
            </a:r>
          </a:p>
        </p:txBody>
      </p:sp>
    </p:spTree>
    <p:extLst>
      <p:ext uri="{BB962C8B-B14F-4D97-AF65-F5344CB8AC3E}">
        <p14:creationId xmlns:p14="http://schemas.microsoft.com/office/powerpoint/2010/main" val="199118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66E5B70-116E-3EFF-A133-B57E185C3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329824"/>
              </p:ext>
            </p:extLst>
          </p:nvPr>
        </p:nvGraphicFramePr>
        <p:xfrm>
          <a:off x="1427388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DCEB7D9A-7C97-43A7-C996-84AF9950144A}"/>
              </a:ext>
            </a:extLst>
          </p:cNvPr>
          <p:cNvSpPr/>
          <p:nvPr/>
        </p:nvSpPr>
        <p:spPr>
          <a:xfrm>
            <a:off x="1469193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B295505C-934A-ABC7-14FD-D55DFE46FFC5}"/>
              </a:ext>
            </a:extLst>
          </p:cNvPr>
          <p:cNvSpPr/>
          <p:nvPr/>
        </p:nvSpPr>
        <p:spPr>
          <a:xfrm>
            <a:off x="1522172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850FDFE9-16A1-223B-56CF-538E83898D2E}"/>
              </a:ext>
            </a:extLst>
          </p:cNvPr>
          <p:cNvSpPr/>
          <p:nvPr/>
        </p:nvSpPr>
        <p:spPr>
          <a:xfrm>
            <a:off x="1469193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0D70A47A-2973-8EF6-4042-1D2E2359B695}"/>
              </a:ext>
            </a:extLst>
          </p:cNvPr>
          <p:cNvSpPr/>
          <p:nvPr/>
        </p:nvSpPr>
        <p:spPr>
          <a:xfrm>
            <a:off x="1522172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5554244C-6E5B-34F5-53B1-8B6C0E25C040}"/>
              </a:ext>
            </a:extLst>
          </p:cNvPr>
          <p:cNvSpPr/>
          <p:nvPr/>
        </p:nvSpPr>
        <p:spPr>
          <a:xfrm>
            <a:off x="1469193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06632B3A-E817-F08F-538E-1F867E40A106}"/>
              </a:ext>
            </a:extLst>
          </p:cNvPr>
          <p:cNvSpPr/>
          <p:nvPr/>
        </p:nvSpPr>
        <p:spPr>
          <a:xfrm>
            <a:off x="1522172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0EE3F41-9107-58DC-1E85-E0987468A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0874668-8274-2D7C-2411-FFCB829C5F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73FD735-6B08-8453-EA3F-C32B46395911}"/>
              </a:ext>
            </a:extLst>
          </p:cNvPr>
          <p:cNvSpPr txBox="1"/>
          <p:nvPr/>
        </p:nvSpPr>
        <p:spPr>
          <a:xfrm>
            <a:off x="1576152" y="3231425"/>
            <a:ext cx="1263652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70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B8A5583-2F3A-96EE-CD83-8B0D930C21C9}"/>
              </a:ext>
            </a:extLst>
          </p:cNvPr>
          <p:cNvSpPr txBox="1"/>
          <p:nvPr/>
        </p:nvSpPr>
        <p:spPr>
          <a:xfrm>
            <a:off x="1491880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6045446-005B-0981-E42B-C871384A8CAB}"/>
              </a:ext>
            </a:extLst>
          </p:cNvPr>
          <p:cNvSpPr txBox="1"/>
          <p:nvPr/>
        </p:nvSpPr>
        <p:spPr>
          <a:xfrm>
            <a:off x="1585677" y="4445596"/>
            <a:ext cx="529131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29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77463A85-8BE1-C846-265B-B55CA12EE148}"/>
              </a:ext>
            </a:extLst>
          </p:cNvPr>
          <p:cNvSpPr/>
          <p:nvPr/>
        </p:nvSpPr>
        <p:spPr>
          <a:xfrm>
            <a:off x="1513712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1%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1D46336-9D31-1F7E-497A-2021CCAB8A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904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aphicFrame>
        <p:nvGraphicFramePr>
          <p:cNvPr id="28" name="Tabela 31">
            <a:extLst>
              <a:ext uri="{FF2B5EF4-FFF2-40B4-BE49-F238E27FC236}">
                <a16:creationId xmlns:a16="http://schemas.microsoft.com/office/drawing/2014/main" id="{9AFB5891-790E-4369-B903-46BDA4385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941560"/>
              </p:ext>
            </p:extLst>
          </p:nvPr>
        </p:nvGraphicFramePr>
        <p:xfrm>
          <a:off x="444580" y="2112502"/>
          <a:ext cx="11194970" cy="649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7485">
                  <a:extLst>
                    <a:ext uri="{9D8B030D-6E8A-4147-A177-3AD203B41FA5}">
                      <a16:colId xmlns:a16="http://schemas.microsoft.com/office/drawing/2014/main" val="1469938333"/>
                    </a:ext>
                  </a:extLst>
                </a:gridCol>
                <a:gridCol w="5597485">
                  <a:extLst>
                    <a:ext uri="{9D8B030D-6E8A-4147-A177-3AD203B41FA5}">
                      <a16:colId xmlns:a16="http://schemas.microsoft.com/office/drawing/2014/main" val="1015006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sabores e aromas como menta, cravo ou baunilha em cigarros e produtos de tabaco sejam proibidos por lei para evitar a iniciação entre jovens?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dispositivos eletrônicos para fumar - como cigarro eletrônico, </a:t>
                      </a:r>
                      <a:r>
                        <a:rPr kumimoji="0" lang="pt-BR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vape</a:t>
                      </a:r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pt-BR" sz="1400" b="0" i="0" u="none" strike="noStrike" kern="1200" cap="none" spc="0" normalizeH="0" baseline="0" dirty="0" err="1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pod</a:t>
                      </a:r>
                      <a:r>
                        <a:rPr kumimoji="0" lang="pt-BR" sz="1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1A113D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 e produto de tabaco aquecido continuem sendo proibidos no Brasil?</a:t>
                      </a:r>
                    </a:p>
                  </a:txBody>
                  <a:tcPr marL="360000" marR="252000" marT="9525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3370868"/>
                  </a:ext>
                </a:extLst>
              </a:tr>
            </a:tbl>
          </a:graphicData>
        </a:graphic>
      </p:graphicFrame>
      <p:grpSp>
        <p:nvGrpSpPr>
          <p:cNvPr id="29" name="Agrupar 28">
            <a:extLst>
              <a:ext uri="{FF2B5EF4-FFF2-40B4-BE49-F238E27FC236}">
                <a16:creationId xmlns:a16="http://schemas.microsoft.com/office/drawing/2014/main" id="{EB1DD82F-1083-3BFC-4ED8-99DD7324806E}"/>
              </a:ext>
            </a:extLst>
          </p:cNvPr>
          <p:cNvGrpSpPr/>
          <p:nvPr/>
        </p:nvGrpSpPr>
        <p:grpSpPr>
          <a:xfrm>
            <a:off x="1629735" y="5230436"/>
            <a:ext cx="1729645" cy="315680"/>
            <a:chOff x="1479375" y="5422547"/>
            <a:chExt cx="1729645" cy="315680"/>
          </a:xfrm>
        </p:grpSpPr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ED2097CC-F77D-22DA-CF64-5899EE4DE98A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E3B3F214-1093-57B4-1D19-0768425FAA11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A2742335-BB7E-3005-4402-28213CE31630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32AC97D4-200F-46F8-D314-37DD3800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7A8D15E1-30F4-E6B8-B275-5DB121167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33" name="Imagem 32">
              <a:extLst>
                <a:ext uri="{FF2B5EF4-FFF2-40B4-BE49-F238E27FC236}">
                  <a16:creationId xmlns:a16="http://schemas.microsoft.com/office/drawing/2014/main" id="{837B04AB-32FC-1F12-6670-04C885ED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56082B8-CC9F-59C8-F879-9C2437D2D013}"/>
              </a:ext>
            </a:extLst>
          </p:cNvPr>
          <p:cNvGrpSpPr/>
          <p:nvPr/>
        </p:nvGrpSpPr>
        <p:grpSpPr>
          <a:xfrm>
            <a:off x="2661721" y="5518529"/>
            <a:ext cx="503802" cy="403780"/>
            <a:chOff x="5036379" y="5334069"/>
            <a:chExt cx="503802" cy="403780"/>
          </a:xfrm>
        </p:grpSpPr>
        <p:sp>
          <p:nvSpPr>
            <p:cNvPr id="37" name="Triângulo isósceles 36">
              <a:extLst>
                <a:ext uri="{FF2B5EF4-FFF2-40B4-BE49-F238E27FC236}">
                  <a16:creationId xmlns:a16="http://schemas.microsoft.com/office/drawing/2014/main" id="{E74209B3-F11C-26FA-41F9-53C5C9138D74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E2889AA0-5F12-7269-0F2F-24BF682541BA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3,8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39" name="Gráfico 38">
            <a:extLst>
              <a:ext uri="{FF2B5EF4-FFF2-40B4-BE49-F238E27FC236}">
                <a16:creationId xmlns:a16="http://schemas.microsoft.com/office/drawing/2014/main" id="{E3A867C3-56C7-4D9C-94E8-A527BCF23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0809576"/>
              </p:ext>
            </p:extLst>
          </p:nvPr>
        </p:nvGraphicFramePr>
        <p:xfrm>
          <a:off x="7161982" y="2965420"/>
          <a:ext cx="2106388" cy="2094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0A889AEF-1815-7624-B7F6-CFFB3C9A43AA}"/>
              </a:ext>
            </a:extLst>
          </p:cNvPr>
          <p:cNvSpPr/>
          <p:nvPr/>
        </p:nvSpPr>
        <p:spPr>
          <a:xfrm>
            <a:off x="7203787" y="3188201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orma Livre: Forma 40">
            <a:extLst>
              <a:ext uri="{FF2B5EF4-FFF2-40B4-BE49-F238E27FC236}">
                <a16:creationId xmlns:a16="http://schemas.microsoft.com/office/drawing/2014/main" id="{E2F2C26A-DA12-FFD8-85EB-F77CBAA6D93A}"/>
              </a:ext>
            </a:extLst>
          </p:cNvPr>
          <p:cNvSpPr/>
          <p:nvPr/>
        </p:nvSpPr>
        <p:spPr>
          <a:xfrm>
            <a:off x="7256766" y="3224908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orma Livre: Forma 41">
            <a:extLst>
              <a:ext uri="{FF2B5EF4-FFF2-40B4-BE49-F238E27FC236}">
                <a16:creationId xmlns:a16="http://schemas.microsoft.com/office/drawing/2014/main" id="{926B7376-2A5A-E5FF-9677-BD8C4DA4B4D9}"/>
              </a:ext>
            </a:extLst>
          </p:cNvPr>
          <p:cNvSpPr/>
          <p:nvPr/>
        </p:nvSpPr>
        <p:spPr>
          <a:xfrm>
            <a:off x="7203787" y="3791187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8D37B3E6-F3F9-A77D-82E0-99B9AE42B833}"/>
              </a:ext>
            </a:extLst>
          </p:cNvPr>
          <p:cNvSpPr/>
          <p:nvPr/>
        </p:nvSpPr>
        <p:spPr>
          <a:xfrm>
            <a:off x="7256766" y="3827894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E8DBC98-D09E-CE63-AB59-1C9B1C459855}"/>
              </a:ext>
            </a:extLst>
          </p:cNvPr>
          <p:cNvSpPr/>
          <p:nvPr/>
        </p:nvSpPr>
        <p:spPr>
          <a:xfrm>
            <a:off x="7203787" y="4397700"/>
            <a:ext cx="1988801" cy="431194"/>
          </a:xfrm>
          <a:custGeom>
            <a:avLst/>
            <a:gdLst>
              <a:gd name="connsiteX0" fmla="*/ 0 w 2852137"/>
              <a:gd name="connsiteY0" fmla="*/ 0 h 522515"/>
              <a:gd name="connsiteX1" fmla="*/ 2852137 w 2852137"/>
              <a:gd name="connsiteY1" fmla="*/ 0 h 522515"/>
              <a:gd name="connsiteX2" fmla="*/ 2852137 w 2852137"/>
              <a:gd name="connsiteY2" fmla="*/ 522515 h 522515"/>
              <a:gd name="connsiteX3" fmla="*/ 0 w 2852137"/>
              <a:gd name="connsiteY3" fmla="*/ 522515 h 522515"/>
              <a:gd name="connsiteX4" fmla="*/ 0 w 2852137"/>
              <a:gd name="connsiteY4" fmla="*/ 0 h 522515"/>
              <a:gd name="connsiteX5" fmla="*/ 284674 w 2852137"/>
              <a:gd name="connsiteY5" fmla="*/ 123430 h 522515"/>
              <a:gd name="connsiteX6" fmla="*/ 155922 w 2852137"/>
              <a:gd name="connsiteY6" fmla="*/ 208773 h 522515"/>
              <a:gd name="connsiteX7" fmla="*/ 144941 w 2852137"/>
              <a:gd name="connsiteY7" fmla="*/ 263163 h 522515"/>
              <a:gd name="connsiteX8" fmla="*/ 144941 w 2852137"/>
              <a:gd name="connsiteY8" fmla="*/ 263162 h 522515"/>
              <a:gd name="connsiteX9" fmla="*/ 144941 w 2852137"/>
              <a:gd name="connsiteY9" fmla="*/ 263163 h 522515"/>
              <a:gd name="connsiteX10" fmla="*/ 144941 w 2852137"/>
              <a:gd name="connsiteY10" fmla="*/ 263163 h 522515"/>
              <a:gd name="connsiteX11" fmla="*/ 155922 w 2852137"/>
              <a:gd name="connsiteY11" fmla="*/ 317552 h 522515"/>
              <a:gd name="connsiteX12" fmla="*/ 284674 w 2852137"/>
              <a:gd name="connsiteY12" fmla="*/ 402895 h 522515"/>
              <a:gd name="connsiteX13" fmla="*/ 2605090 w 2852137"/>
              <a:gd name="connsiteY13" fmla="*/ 402896 h 522515"/>
              <a:gd name="connsiteX14" fmla="*/ 2744823 w 2852137"/>
              <a:gd name="connsiteY14" fmla="*/ 263163 h 522515"/>
              <a:gd name="connsiteX15" fmla="*/ 2744824 w 2852137"/>
              <a:gd name="connsiteY15" fmla="*/ 263163 h 522515"/>
              <a:gd name="connsiteX16" fmla="*/ 2605091 w 2852137"/>
              <a:gd name="connsiteY16" fmla="*/ 123430 h 522515"/>
              <a:gd name="connsiteX17" fmla="*/ 284674 w 2852137"/>
              <a:gd name="connsiteY17" fmla="*/ 123430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52137" h="522515">
                <a:moveTo>
                  <a:pt x="0" y="0"/>
                </a:moveTo>
                <a:lnTo>
                  <a:pt x="2852137" y="0"/>
                </a:lnTo>
                <a:lnTo>
                  <a:pt x="2852137" y="522515"/>
                </a:lnTo>
                <a:lnTo>
                  <a:pt x="0" y="522515"/>
                </a:lnTo>
                <a:lnTo>
                  <a:pt x="0" y="0"/>
                </a:lnTo>
                <a:close/>
                <a:moveTo>
                  <a:pt x="284674" y="123430"/>
                </a:moveTo>
                <a:cubicBezTo>
                  <a:pt x="226795" y="123430"/>
                  <a:pt x="177135" y="158621"/>
                  <a:pt x="155922" y="208773"/>
                </a:cubicBezTo>
                <a:lnTo>
                  <a:pt x="144941" y="263163"/>
                </a:lnTo>
                <a:lnTo>
                  <a:pt x="144941" y="263162"/>
                </a:lnTo>
                <a:lnTo>
                  <a:pt x="144941" y="263163"/>
                </a:lnTo>
                <a:lnTo>
                  <a:pt x="144941" y="263163"/>
                </a:lnTo>
                <a:lnTo>
                  <a:pt x="155922" y="317552"/>
                </a:lnTo>
                <a:cubicBezTo>
                  <a:pt x="177135" y="367705"/>
                  <a:pt x="226795" y="402895"/>
                  <a:pt x="284674" y="402895"/>
                </a:cubicBezTo>
                <a:lnTo>
                  <a:pt x="2605090" y="402896"/>
                </a:lnTo>
                <a:cubicBezTo>
                  <a:pt x="2682262" y="402896"/>
                  <a:pt x="2744823" y="340335"/>
                  <a:pt x="2744823" y="263163"/>
                </a:cubicBezTo>
                <a:lnTo>
                  <a:pt x="2744824" y="263163"/>
                </a:lnTo>
                <a:cubicBezTo>
                  <a:pt x="2744824" y="185991"/>
                  <a:pt x="2682263" y="123430"/>
                  <a:pt x="2605091" y="123430"/>
                </a:cubicBezTo>
                <a:lnTo>
                  <a:pt x="284674" y="12343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20FE1F15-BD21-4B11-DB27-E9103A51781A}"/>
              </a:ext>
            </a:extLst>
          </p:cNvPr>
          <p:cNvSpPr/>
          <p:nvPr/>
        </p:nvSpPr>
        <p:spPr>
          <a:xfrm>
            <a:off x="7256766" y="4434407"/>
            <a:ext cx="1932227" cy="352654"/>
          </a:xfrm>
          <a:custGeom>
            <a:avLst/>
            <a:gdLst>
              <a:gd name="connsiteX0" fmla="*/ 213671 w 2771003"/>
              <a:gd name="connsiteY0" fmla="*/ 0 h 427342"/>
              <a:gd name="connsiteX1" fmla="*/ 2557332 w 2771003"/>
              <a:gd name="connsiteY1" fmla="*/ 0 h 427342"/>
              <a:gd name="connsiteX2" fmla="*/ 2771003 w 2771003"/>
              <a:gd name="connsiteY2" fmla="*/ 213671 h 427342"/>
              <a:gd name="connsiteX3" fmla="*/ 2557332 w 2771003"/>
              <a:gd name="connsiteY3" fmla="*/ 427342 h 427342"/>
              <a:gd name="connsiteX4" fmla="*/ 213671 w 2771003"/>
              <a:gd name="connsiteY4" fmla="*/ 427342 h 427342"/>
              <a:gd name="connsiteX5" fmla="*/ 0 w 2771003"/>
              <a:gd name="connsiteY5" fmla="*/ 213671 h 427342"/>
              <a:gd name="connsiteX6" fmla="*/ 213671 w 2771003"/>
              <a:gd name="connsiteY6" fmla="*/ 0 h 427342"/>
              <a:gd name="connsiteX7" fmla="*/ 225293 w 2771003"/>
              <a:gd name="connsiteY7" fmla="*/ 73939 h 427342"/>
              <a:gd name="connsiteX8" fmla="*/ 96541 w 2771003"/>
              <a:gd name="connsiteY8" fmla="*/ 159282 h 427342"/>
              <a:gd name="connsiteX9" fmla="*/ 85560 w 2771003"/>
              <a:gd name="connsiteY9" fmla="*/ 213672 h 427342"/>
              <a:gd name="connsiteX10" fmla="*/ 85560 w 2771003"/>
              <a:gd name="connsiteY10" fmla="*/ 213671 h 427342"/>
              <a:gd name="connsiteX11" fmla="*/ 85560 w 2771003"/>
              <a:gd name="connsiteY11" fmla="*/ 213672 h 427342"/>
              <a:gd name="connsiteX12" fmla="*/ 85560 w 2771003"/>
              <a:gd name="connsiteY12" fmla="*/ 213672 h 427342"/>
              <a:gd name="connsiteX13" fmla="*/ 96541 w 2771003"/>
              <a:gd name="connsiteY13" fmla="*/ 268061 h 427342"/>
              <a:gd name="connsiteX14" fmla="*/ 225293 w 2771003"/>
              <a:gd name="connsiteY14" fmla="*/ 353404 h 427342"/>
              <a:gd name="connsiteX15" fmla="*/ 2545709 w 2771003"/>
              <a:gd name="connsiteY15" fmla="*/ 353405 h 427342"/>
              <a:gd name="connsiteX16" fmla="*/ 2685442 w 2771003"/>
              <a:gd name="connsiteY16" fmla="*/ 213672 h 427342"/>
              <a:gd name="connsiteX17" fmla="*/ 2685443 w 2771003"/>
              <a:gd name="connsiteY17" fmla="*/ 213672 h 427342"/>
              <a:gd name="connsiteX18" fmla="*/ 2545710 w 2771003"/>
              <a:gd name="connsiteY18" fmla="*/ 73939 h 427342"/>
              <a:gd name="connsiteX19" fmla="*/ 225293 w 2771003"/>
              <a:gd name="connsiteY19" fmla="*/ 73939 h 42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771003" h="427342">
                <a:moveTo>
                  <a:pt x="213671" y="0"/>
                </a:moveTo>
                <a:lnTo>
                  <a:pt x="2557332" y="0"/>
                </a:lnTo>
                <a:cubicBezTo>
                  <a:pt x="2675339" y="0"/>
                  <a:pt x="2771003" y="95664"/>
                  <a:pt x="2771003" y="213671"/>
                </a:cubicBezTo>
                <a:cubicBezTo>
                  <a:pt x="2771003" y="331678"/>
                  <a:pt x="2675339" y="427342"/>
                  <a:pt x="2557332" y="427342"/>
                </a:cubicBezTo>
                <a:lnTo>
                  <a:pt x="213671" y="427342"/>
                </a:lnTo>
                <a:cubicBezTo>
                  <a:pt x="95664" y="427342"/>
                  <a:pt x="0" y="331678"/>
                  <a:pt x="0" y="213671"/>
                </a:cubicBezTo>
                <a:cubicBezTo>
                  <a:pt x="0" y="95664"/>
                  <a:pt x="95664" y="0"/>
                  <a:pt x="213671" y="0"/>
                </a:cubicBezTo>
                <a:close/>
                <a:moveTo>
                  <a:pt x="225293" y="73939"/>
                </a:moveTo>
                <a:cubicBezTo>
                  <a:pt x="167414" y="73939"/>
                  <a:pt x="117754" y="109130"/>
                  <a:pt x="96541" y="159282"/>
                </a:cubicBezTo>
                <a:lnTo>
                  <a:pt x="85560" y="213672"/>
                </a:lnTo>
                <a:lnTo>
                  <a:pt x="85560" y="213671"/>
                </a:lnTo>
                <a:lnTo>
                  <a:pt x="85560" y="213672"/>
                </a:lnTo>
                <a:lnTo>
                  <a:pt x="85560" y="213672"/>
                </a:lnTo>
                <a:lnTo>
                  <a:pt x="96541" y="268061"/>
                </a:lnTo>
                <a:cubicBezTo>
                  <a:pt x="117754" y="318214"/>
                  <a:pt x="167414" y="353404"/>
                  <a:pt x="225293" y="353404"/>
                </a:cubicBezTo>
                <a:lnTo>
                  <a:pt x="2545709" y="353405"/>
                </a:lnTo>
                <a:cubicBezTo>
                  <a:pt x="2622881" y="353405"/>
                  <a:pt x="2685442" y="290844"/>
                  <a:pt x="2685442" y="213672"/>
                </a:cubicBezTo>
                <a:lnTo>
                  <a:pt x="2685443" y="213672"/>
                </a:lnTo>
                <a:cubicBezTo>
                  <a:pt x="2685443" y="136500"/>
                  <a:pt x="2622882" y="73939"/>
                  <a:pt x="2545710" y="73939"/>
                </a:cubicBezTo>
                <a:lnTo>
                  <a:pt x="225293" y="73939"/>
                </a:ln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83000">
                <a:sysClr val="window" lastClr="FFFFFF">
                  <a:lumMod val="95000"/>
                </a:sys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76200" dist="38100" dir="2700000" algn="tl" rotWithShape="0">
              <a:prstClr val="black">
                <a:alpha val="53000"/>
              </a:prstClr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7F113173-DB6C-2C5D-79DC-42EB2C543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875875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pic>
        <p:nvPicPr>
          <p:cNvPr id="47" name="Imagem 46">
            <a:extLst>
              <a:ext uri="{FF2B5EF4-FFF2-40B4-BE49-F238E27FC236}">
                <a16:creationId xmlns:a16="http://schemas.microsoft.com/office/drawing/2014/main" id="{859D7917-2EE2-D553-D01E-9D1768FFA7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3265906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A098313F-57AF-5D23-25E6-857D959D1F78}"/>
              </a:ext>
            </a:extLst>
          </p:cNvPr>
          <p:cNvSpPr txBox="1"/>
          <p:nvPr/>
        </p:nvSpPr>
        <p:spPr>
          <a:xfrm>
            <a:off x="7332319" y="3231425"/>
            <a:ext cx="14211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79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47CF3F0-6F7D-BA5B-BCF4-CE03228AB2A4}"/>
              </a:ext>
            </a:extLst>
          </p:cNvPr>
          <p:cNvSpPr txBox="1"/>
          <p:nvPr/>
        </p:nvSpPr>
        <p:spPr>
          <a:xfrm>
            <a:off x="7262841" y="3837571"/>
            <a:ext cx="537370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1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1F472D3-3A31-6C76-798A-48906D2A707A}"/>
              </a:ext>
            </a:extLst>
          </p:cNvPr>
          <p:cNvSpPr txBox="1"/>
          <p:nvPr/>
        </p:nvSpPr>
        <p:spPr>
          <a:xfrm>
            <a:off x="7543844" y="4445596"/>
            <a:ext cx="618343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20</a:t>
            </a:r>
            <a:r>
              <a:rPr kumimoji="0" lang="pt-BR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Condensed" panose="020B0502040204020203" pitchFamily="34" charset="0"/>
              </a:rPr>
              <a:t>%</a:t>
            </a:r>
            <a:endParaRPr kumimoji="0" lang="pt-BR" sz="105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41F8319C-42D2-0DA1-8852-6E9EA37499FD}"/>
              </a:ext>
            </a:extLst>
          </p:cNvPr>
          <p:cNvSpPr/>
          <p:nvPr/>
        </p:nvSpPr>
        <p:spPr>
          <a:xfrm>
            <a:off x="7248306" y="4971807"/>
            <a:ext cx="1038646" cy="179566"/>
          </a:xfrm>
          <a:prstGeom prst="roundRect">
            <a:avLst>
              <a:gd name="adj" fmla="val 50000"/>
            </a:avLst>
          </a:prstGeom>
          <a:solidFill>
            <a:srgbClr val="E8E8E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Não sabe dizer 0%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Imagem 60">
            <a:extLst>
              <a:ext uri="{FF2B5EF4-FFF2-40B4-BE49-F238E27FC236}">
                <a16:creationId xmlns:a16="http://schemas.microsoft.com/office/drawing/2014/main" id="{01389D23-95A4-5B63-752E-774C82ECE1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498" y="4492370"/>
            <a:ext cx="245292" cy="25644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grpSp>
        <p:nvGrpSpPr>
          <p:cNvPr id="62" name="Agrupar 61">
            <a:extLst>
              <a:ext uri="{FF2B5EF4-FFF2-40B4-BE49-F238E27FC236}">
                <a16:creationId xmlns:a16="http://schemas.microsoft.com/office/drawing/2014/main" id="{B08BDAB8-4B08-DE2F-AA2D-4D20D53A0C9D}"/>
              </a:ext>
            </a:extLst>
          </p:cNvPr>
          <p:cNvGrpSpPr/>
          <p:nvPr/>
        </p:nvGrpSpPr>
        <p:grpSpPr>
          <a:xfrm>
            <a:off x="7364329" y="5230436"/>
            <a:ext cx="1729645" cy="315680"/>
            <a:chOff x="1479375" y="5422547"/>
            <a:chExt cx="1729645" cy="315680"/>
          </a:xfrm>
        </p:grpSpPr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D3DCB9F1-5C93-7639-8550-22BE24DBBD46}"/>
                </a:ext>
              </a:extLst>
            </p:cNvPr>
            <p:cNvGrpSpPr/>
            <p:nvPr/>
          </p:nvGrpSpPr>
          <p:grpSpPr>
            <a:xfrm>
              <a:off x="1479375" y="5422547"/>
              <a:ext cx="1729645" cy="315680"/>
              <a:chOff x="1479375" y="5385573"/>
              <a:chExt cx="1932227" cy="352654"/>
            </a:xfrm>
          </p:grpSpPr>
          <p:sp>
            <p:nvSpPr>
              <p:cNvPr id="67" name="Retângulo: Cantos Arredondados 66">
                <a:extLst>
                  <a:ext uri="{FF2B5EF4-FFF2-40B4-BE49-F238E27FC236}">
                    <a16:creationId xmlns:a16="http://schemas.microsoft.com/office/drawing/2014/main" id="{AD8951E9-ACD8-C724-6C45-1898723E5812}"/>
                  </a:ext>
                </a:extLst>
              </p:cNvPr>
              <p:cNvSpPr/>
              <p:nvPr/>
            </p:nvSpPr>
            <p:spPr>
              <a:xfrm>
                <a:off x="1522172" y="5425026"/>
                <a:ext cx="1846631" cy="256328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FF013D"/>
                  </a:gs>
                  <a:gs pos="50000">
                    <a:srgbClr val="FDBF1B"/>
                  </a:gs>
                  <a:gs pos="100000">
                    <a:srgbClr val="84B3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8666DE6C-2061-BC93-38B8-BC6D3BC99EA4}"/>
                  </a:ext>
                </a:extLst>
              </p:cNvPr>
              <p:cNvSpPr/>
              <p:nvPr/>
            </p:nvSpPr>
            <p:spPr>
              <a:xfrm>
                <a:off x="1479375" y="5385573"/>
                <a:ext cx="1932227" cy="352654"/>
              </a:xfrm>
              <a:custGeom>
                <a:avLst/>
                <a:gdLst>
                  <a:gd name="connsiteX0" fmla="*/ 213671 w 2771003"/>
                  <a:gd name="connsiteY0" fmla="*/ 0 h 427342"/>
                  <a:gd name="connsiteX1" fmla="*/ 2557332 w 2771003"/>
                  <a:gd name="connsiteY1" fmla="*/ 0 h 427342"/>
                  <a:gd name="connsiteX2" fmla="*/ 2771003 w 2771003"/>
                  <a:gd name="connsiteY2" fmla="*/ 213671 h 427342"/>
                  <a:gd name="connsiteX3" fmla="*/ 2557332 w 2771003"/>
                  <a:gd name="connsiteY3" fmla="*/ 427342 h 427342"/>
                  <a:gd name="connsiteX4" fmla="*/ 213671 w 2771003"/>
                  <a:gd name="connsiteY4" fmla="*/ 427342 h 427342"/>
                  <a:gd name="connsiteX5" fmla="*/ 0 w 2771003"/>
                  <a:gd name="connsiteY5" fmla="*/ 213671 h 427342"/>
                  <a:gd name="connsiteX6" fmla="*/ 213671 w 2771003"/>
                  <a:gd name="connsiteY6" fmla="*/ 0 h 427342"/>
                  <a:gd name="connsiteX7" fmla="*/ 225293 w 2771003"/>
                  <a:gd name="connsiteY7" fmla="*/ 73939 h 427342"/>
                  <a:gd name="connsiteX8" fmla="*/ 96541 w 2771003"/>
                  <a:gd name="connsiteY8" fmla="*/ 159282 h 427342"/>
                  <a:gd name="connsiteX9" fmla="*/ 85560 w 2771003"/>
                  <a:gd name="connsiteY9" fmla="*/ 213672 h 427342"/>
                  <a:gd name="connsiteX10" fmla="*/ 85560 w 2771003"/>
                  <a:gd name="connsiteY10" fmla="*/ 213671 h 427342"/>
                  <a:gd name="connsiteX11" fmla="*/ 85560 w 2771003"/>
                  <a:gd name="connsiteY11" fmla="*/ 213672 h 427342"/>
                  <a:gd name="connsiteX12" fmla="*/ 85560 w 2771003"/>
                  <a:gd name="connsiteY12" fmla="*/ 213672 h 427342"/>
                  <a:gd name="connsiteX13" fmla="*/ 96541 w 2771003"/>
                  <a:gd name="connsiteY13" fmla="*/ 268061 h 427342"/>
                  <a:gd name="connsiteX14" fmla="*/ 225293 w 2771003"/>
                  <a:gd name="connsiteY14" fmla="*/ 353404 h 427342"/>
                  <a:gd name="connsiteX15" fmla="*/ 2545709 w 2771003"/>
                  <a:gd name="connsiteY15" fmla="*/ 353405 h 427342"/>
                  <a:gd name="connsiteX16" fmla="*/ 2685442 w 2771003"/>
                  <a:gd name="connsiteY16" fmla="*/ 213672 h 427342"/>
                  <a:gd name="connsiteX17" fmla="*/ 2685443 w 2771003"/>
                  <a:gd name="connsiteY17" fmla="*/ 213672 h 427342"/>
                  <a:gd name="connsiteX18" fmla="*/ 2545710 w 2771003"/>
                  <a:gd name="connsiteY18" fmla="*/ 73939 h 427342"/>
                  <a:gd name="connsiteX19" fmla="*/ 225293 w 2771003"/>
                  <a:gd name="connsiteY19" fmla="*/ 73939 h 427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771003" h="427342">
                    <a:moveTo>
                      <a:pt x="213671" y="0"/>
                    </a:moveTo>
                    <a:lnTo>
                      <a:pt x="2557332" y="0"/>
                    </a:lnTo>
                    <a:cubicBezTo>
                      <a:pt x="2675339" y="0"/>
                      <a:pt x="2771003" y="95664"/>
                      <a:pt x="2771003" y="213671"/>
                    </a:cubicBezTo>
                    <a:cubicBezTo>
                      <a:pt x="2771003" y="331678"/>
                      <a:pt x="2675339" y="427342"/>
                      <a:pt x="2557332" y="427342"/>
                    </a:cubicBezTo>
                    <a:lnTo>
                      <a:pt x="213671" y="427342"/>
                    </a:lnTo>
                    <a:cubicBezTo>
                      <a:pt x="95664" y="427342"/>
                      <a:pt x="0" y="331678"/>
                      <a:pt x="0" y="213671"/>
                    </a:cubicBezTo>
                    <a:cubicBezTo>
                      <a:pt x="0" y="95664"/>
                      <a:pt x="95664" y="0"/>
                      <a:pt x="213671" y="0"/>
                    </a:cubicBezTo>
                    <a:close/>
                    <a:moveTo>
                      <a:pt x="225293" y="73939"/>
                    </a:moveTo>
                    <a:cubicBezTo>
                      <a:pt x="167414" y="73939"/>
                      <a:pt x="117754" y="109130"/>
                      <a:pt x="96541" y="159282"/>
                    </a:cubicBezTo>
                    <a:lnTo>
                      <a:pt x="85560" y="213672"/>
                    </a:lnTo>
                    <a:lnTo>
                      <a:pt x="85560" y="213671"/>
                    </a:lnTo>
                    <a:lnTo>
                      <a:pt x="85560" y="213672"/>
                    </a:lnTo>
                    <a:lnTo>
                      <a:pt x="85560" y="213672"/>
                    </a:lnTo>
                    <a:lnTo>
                      <a:pt x="96541" y="268061"/>
                    </a:lnTo>
                    <a:cubicBezTo>
                      <a:pt x="117754" y="318214"/>
                      <a:pt x="167414" y="353404"/>
                      <a:pt x="225293" y="353404"/>
                    </a:cubicBezTo>
                    <a:lnTo>
                      <a:pt x="2545709" y="353405"/>
                    </a:lnTo>
                    <a:cubicBezTo>
                      <a:pt x="2622881" y="353405"/>
                      <a:pt x="2685442" y="290844"/>
                      <a:pt x="2685442" y="213672"/>
                    </a:cubicBezTo>
                    <a:lnTo>
                      <a:pt x="2685443" y="213672"/>
                    </a:lnTo>
                    <a:cubicBezTo>
                      <a:pt x="2685443" y="136500"/>
                      <a:pt x="2622882" y="73939"/>
                      <a:pt x="2545710" y="73939"/>
                    </a:cubicBezTo>
                    <a:lnTo>
                      <a:pt x="225293" y="73939"/>
                    </a:lnTo>
                    <a:close/>
                  </a:path>
                </a:pathLst>
              </a:custGeom>
              <a:gradFill>
                <a:gsLst>
                  <a:gs pos="0">
                    <a:sysClr val="window" lastClr="FFFFFF"/>
                  </a:gs>
                  <a:gs pos="83000">
                    <a:sysClr val="window" lastClr="FFFFFF">
                      <a:lumMod val="95000"/>
                    </a:sys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53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4" name="Imagem 63">
              <a:extLst>
                <a:ext uri="{FF2B5EF4-FFF2-40B4-BE49-F238E27FC236}">
                  <a16:creationId xmlns:a16="http://schemas.microsoft.com/office/drawing/2014/main" id="{4FDC5762-DB08-AE8C-241B-D6A35961E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2051" y="548868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5" name="Imagem 64">
              <a:extLst>
                <a:ext uri="{FF2B5EF4-FFF2-40B4-BE49-F238E27FC236}">
                  <a16:creationId xmlns:a16="http://schemas.microsoft.com/office/drawing/2014/main" id="{F1D1E773-20F4-26B8-3679-366B1348E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5902" y="5480515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66" name="Imagem 65">
              <a:extLst>
                <a:ext uri="{FF2B5EF4-FFF2-40B4-BE49-F238E27FC236}">
                  <a16:creationId xmlns:a16="http://schemas.microsoft.com/office/drawing/2014/main" id="{F23A7142-D70C-2E37-54E2-648648394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808" y="5484052"/>
              <a:ext cx="184292" cy="192669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08DD65DC-B226-8992-6F3C-96B713AD3B69}"/>
              </a:ext>
            </a:extLst>
          </p:cNvPr>
          <p:cNvGrpSpPr/>
          <p:nvPr/>
        </p:nvGrpSpPr>
        <p:grpSpPr>
          <a:xfrm>
            <a:off x="8429200" y="5518529"/>
            <a:ext cx="503802" cy="403780"/>
            <a:chOff x="5036379" y="5334069"/>
            <a:chExt cx="503802" cy="403780"/>
          </a:xfrm>
        </p:grpSpPr>
        <p:sp>
          <p:nvSpPr>
            <p:cNvPr id="70" name="Triângulo isósceles 69">
              <a:extLst>
                <a:ext uri="{FF2B5EF4-FFF2-40B4-BE49-F238E27FC236}">
                  <a16:creationId xmlns:a16="http://schemas.microsoft.com/office/drawing/2014/main" id="{63EA00E6-4194-0D14-175C-EBD0BDF35D17}"/>
                </a:ext>
              </a:extLst>
            </p:cNvPr>
            <p:cNvSpPr/>
            <p:nvPr/>
          </p:nvSpPr>
          <p:spPr>
            <a:xfrm>
              <a:off x="5214462" y="5334069"/>
              <a:ext cx="147637" cy="127273"/>
            </a:xfrm>
            <a:prstGeom prst="triangle">
              <a:avLst/>
            </a:prstGeom>
            <a:solidFill>
              <a:srgbClr val="616266"/>
            </a:solidFill>
            <a:ln>
              <a:noFill/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" name="Retângulo: Cantos Arredondados 70">
              <a:extLst>
                <a:ext uri="{FF2B5EF4-FFF2-40B4-BE49-F238E27FC236}">
                  <a16:creationId xmlns:a16="http://schemas.microsoft.com/office/drawing/2014/main" id="{7BED6157-AAA2-DA90-A1CF-AC8F45BBE61A}"/>
                </a:ext>
              </a:extLst>
            </p:cNvPr>
            <p:cNvSpPr/>
            <p:nvPr/>
          </p:nvSpPr>
          <p:spPr>
            <a:xfrm>
              <a:off x="5036379" y="5450867"/>
              <a:ext cx="503802" cy="286982"/>
            </a:xfrm>
            <a:prstGeom prst="roundRect">
              <a:avLst>
                <a:gd name="adj" fmla="val 25758"/>
              </a:avLst>
            </a:prstGeom>
            <a:solidFill>
              <a:srgbClr val="616266"/>
            </a:solidFill>
            <a:ln>
              <a:solidFill>
                <a:srgbClr val="989898"/>
              </a:solidFill>
            </a:ln>
            <a:effectLst>
              <a:outerShdw blurRad="76200" dist="38100" dir="2700000" algn="ctr" rotWithShape="0">
                <a:srgbClr val="000000">
                  <a:alpha val="53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0" lang="pt-BR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Média 4,2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21D9835B-13EC-5B90-E93C-D32CB31418C8}"/>
              </a:ext>
            </a:extLst>
          </p:cNvPr>
          <p:cNvSpPr txBox="1"/>
          <p:nvPr/>
        </p:nvSpPr>
        <p:spPr>
          <a:xfrm>
            <a:off x="6172062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B4DCF3DF-57D7-1D5D-00C1-9B996C448858}"/>
              </a:ext>
            </a:extLst>
          </p:cNvPr>
          <p:cNvSpPr txBox="1"/>
          <p:nvPr/>
        </p:nvSpPr>
        <p:spPr>
          <a:xfrm>
            <a:off x="6320384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B8650802-943C-0517-C9BB-ACEDA0787850}"/>
              </a:ext>
            </a:extLst>
          </p:cNvPr>
          <p:cNvSpPr txBox="1"/>
          <p:nvPr/>
        </p:nvSpPr>
        <p:spPr>
          <a:xfrm>
            <a:off x="6320384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E7E1261F-3B5A-8DDB-98EE-5DE3EFE2A1D2}"/>
              </a:ext>
            </a:extLst>
          </p:cNvPr>
          <p:cNvSpPr txBox="1"/>
          <p:nvPr/>
        </p:nvSpPr>
        <p:spPr>
          <a:xfrm>
            <a:off x="5787258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EF726E66-3B01-9DC9-D680-32FC832312E8}"/>
              </a:ext>
            </a:extLst>
          </p:cNvPr>
          <p:cNvSpPr txBox="1"/>
          <p:nvPr/>
        </p:nvSpPr>
        <p:spPr>
          <a:xfrm>
            <a:off x="5787258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96D5930E-967F-AAEE-BF29-0C49BF238D5A}"/>
              </a:ext>
            </a:extLst>
          </p:cNvPr>
          <p:cNvSpPr txBox="1"/>
          <p:nvPr/>
        </p:nvSpPr>
        <p:spPr>
          <a:xfrm>
            <a:off x="5787258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1A3763A7-3A75-58BC-6CE9-7941219BF677}"/>
              </a:ext>
            </a:extLst>
          </p:cNvPr>
          <p:cNvSpPr txBox="1"/>
          <p:nvPr/>
        </p:nvSpPr>
        <p:spPr>
          <a:xfrm>
            <a:off x="399796" y="3214214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A FAVOR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39F677FE-EFB5-CD28-C77A-B229D5159CEE}"/>
              </a:ext>
            </a:extLst>
          </p:cNvPr>
          <p:cNvSpPr txBox="1"/>
          <p:nvPr/>
        </p:nvSpPr>
        <p:spPr>
          <a:xfrm>
            <a:off x="548118" y="3824429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68EC47F-4A6B-1F51-CC1E-BCA9A157FFA5}"/>
              </a:ext>
            </a:extLst>
          </p:cNvPr>
          <p:cNvSpPr txBox="1"/>
          <p:nvPr/>
        </p:nvSpPr>
        <p:spPr>
          <a:xfrm>
            <a:off x="548118" y="4434660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CONTRA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EABFC49C-4362-EB7A-4151-B95568FA696D}"/>
              </a:ext>
            </a:extLst>
          </p:cNvPr>
          <p:cNvSpPr txBox="1"/>
          <p:nvPr/>
        </p:nvSpPr>
        <p:spPr>
          <a:xfrm>
            <a:off x="14992" y="3374238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favor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A9FBEA1A-BA8E-E2EE-4B6D-239277E26AC5}"/>
              </a:ext>
            </a:extLst>
          </p:cNvPr>
          <p:cNvSpPr txBox="1"/>
          <p:nvPr/>
        </p:nvSpPr>
        <p:spPr>
          <a:xfrm>
            <a:off x="14992" y="3986181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58221173-2960-7313-0D82-D2319CFCE8EA}"/>
              </a:ext>
            </a:extLst>
          </p:cNvPr>
          <p:cNvSpPr txBox="1"/>
          <p:nvPr/>
        </p:nvSpPr>
        <p:spPr>
          <a:xfrm>
            <a:off x="14992" y="4596211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4970621" y="187168"/>
            <a:ext cx="682461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7 em cada 10</a:t>
            </a: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aprovam a proibição de cigarros com aromas (70%).</a:t>
            </a:r>
          </a:p>
          <a:p>
            <a:endParaRPr lang="pt-BR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8 em cada 10</a:t>
            </a: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aprovam a proibição dos dispositivos eletrônicos para fumar (79%).</a:t>
            </a:r>
          </a:p>
        </p:txBody>
      </p:sp>
    </p:spTree>
    <p:extLst>
      <p:ext uri="{BB962C8B-B14F-4D97-AF65-F5344CB8AC3E}">
        <p14:creationId xmlns:p14="http://schemas.microsoft.com/office/powerpoint/2010/main" val="27081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98C647FF-E67E-0FDF-98DE-DA6BCA4240FB}"/>
              </a:ext>
            </a:extLst>
          </p:cNvPr>
          <p:cNvSpPr/>
          <p:nvPr/>
        </p:nvSpPr>
        <p:spPr>
          <a:xfrm>
            <a:off x="10039350" y="5783911"/>
            <a:ext cx="1981200" cy="90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4" name="Tabela 39">
            <a:extLst>
              <a:ext uri="{FF2B5EF4-FFF2-40B4-BE49-F238E27FC236}">
                <a16:creationId xmlns:a16="http://schemas.microsoft.com/office/drawing/2014/main" id="{4F24A866-AAD8-E24F-CF58-193B9C9EA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651754"/>
              </p:ext>
            </p:extLst>
          </p:nvPr>
        </p:nvGraphicFramePr>
        <p:xfrm>
          <a:off x="424576" y="775628"/>
          <a:ext cx="11448110" cy="551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8110">
                  <a:extLst>
                    <a:ext uri="{9D8B030D-6E8A-4147-A177-3AD203B41FA5}">
                      <a16:colId xmlns:a16="http://schemas.microsoft.com/office/drawing/2014/main" val="1236847712"/>
                    </a:ext>
                  </a:extLst>
                </a:gridCol>
              </a:tblGrid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0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345318"/>
                  </a:ext>
                </a:extLst>
              </a:tr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734478"/>
                  </a:ext>
                </a:extLst>
              </a:tr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038739"/>
                  </a:ext>
                </a:extLst>
              </a:tr>
            </a:tbl>
          </a:graphicData>
        </a:graphic>
      </p:graphicFrame>
      <p:grpSp>
        <p:nvGrpSpPr>
          <p:cNvPr id="75" name="Agrupar 74">
            <a:extLst>
              <a:ext uri="{FF2B5EF4-FFF2-40B4-BE49-F238E27FC236}">
                <a16:creationId xmlns:a16="http://schemas.microsoft.com/office/drawing/2014/main" id="{8B7C8869-B60C-AF84-AD18-6AD6325EB549}"/>
              </a:ext>
            </a:extLst>
          </p:cNvPr>
          <p:cNvGrpSpPr/>
          <p:nvPr/>
        </p:nvGrpSpPr>
        <p:grpSpPr>
          <a:xfrm>
            <a:off x="482600" y="1298848"/>
            <a:ext cx="11390085" cy="1247708"/>
            <a:chOff x="482600" y="1298848"/>
            <a:chExt cx="11390085" cy="1247708"/>
          </a:xfrm>
        </p:grpSpPr>
        <p:graphicFrame>
          <p:nvGraphicFramePr>
            <p:cNvPr id="76" name="Gráfico 75">
              <a:extLst>
                <a:ext uri="{FF2B5EF4-FFF2-40B4-BE49-F238E27FC236}">
                  <a16:creationId xmlns:a16="http://schemas.microsoft.com/office/drawing/2014/main" id="{FA4432BB-A69B-E202-B940-0B4888B224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1933068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5F91E97A-023E-8D15-1A1E-17580EFBFAE4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74BABAAA-8BAF-E632-7DAD-D42C4D7430DD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D15974D7-BD19-F7C9-2B7E-EFF8B90729CE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8E6766B4-550D-E1A0-D2B1-2633D9BD133D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5F82FF15-C984-98D2-C675-0E85175D20F9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6F0A2A63-A468-455A-2D74-DEEA3B6926F2}"/>
              </a:ext>
            </a:extLst>
          </p:cNvPr>
          <p:cNvGrpSpPr/>
          <p:nvPr/>
        </p:nvGrpSpPr>
        <p:grpSpPr>
          <a:xfrm>
            <a:off x="482600" y="3127648"/>
            <a:ext cx="11390085" cy="1247708"/>
            <a:chOff x="482600" y="1298848"/>
            <a:chExt cx="11390085" cy="1247708"/>
          </a:xfrm>
        </p:grpSpPr>
        <p:graphicFrame>
          <p:nvGraphicFramePr>
            <p:cNvPr id="83" name="Gráfico 82">
              <a:extLst>
                <a:ext uri="{FF2B5EF4-FFF2-40B4-BE49-F238E27FC236}">
                  <a16:creationId xmlns:a16="http://schemas.microsoft.com/office/drawing/2014/main" id="{53C19803-C342-D3A9-E970-4E6CE9EBEBD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47005790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84" name="Conector reto 83">
              <a:extLst>
                <a:ext uri="{FF2B5EF4-FFF2-40B4-BE49-F238E27FC236}">
                  <a16:creationId xmlns:a16="http://schemas.microsoft.com/office/drawing/2014/main" id="{45F87797-F85B-6015-3C1E-7E3F13CA4E71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ector reto 84">
              <a:extLst>
                <a:ext uri="{FF2B5EF4-FFF2-40B4-BE49-F238E27FC236}">
                  <a16:creationId xmlns:a16="http://schemas.microsoft.com/office/drawing/2014/main" id="{75A0F2D5-3CDF-5C7B-6A70-E16F7A1E02E4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70250821-408A-F6BF-7DFE-505023BA784C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C476BA6A-9034-065D-62E5-259647F4A158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EB6719BE-69E9-8EB2-FD52-8BF2337C3BBE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D6FDD4A9-232E-A56A-DD4E-AA7886634476}"/>
              </a:ext>
            </a:extLst>
          </p:cNvPr>
          <p:cNvGrpSpPr/>
          <p:nvPr/>
        </p:nvGrpSpPr>
        <p:grpSpPr>
          <a:xfrm>
            <a:off x="482600" y="4941935"/>
            <a:ext cx="11390085" cy="1247708"/>
            <a:chOff x="482600" y="1298848"/>
            <a:chExt cx="11390085" cy="1247708"/>
          </a:xfrm>
        </p:grpSpPr>
        <p:graphicFrame>
          <p:nvGraphicFramePr>
            <p:cNvPr id="90" name="Gráfico 89">
              <a:extLst>
                <a:ext uri="{FF2B5EF4-FFF2-40B4-BE49-F238E27FC236}">
                  <a16:creationId xmlns:a16="http://schemas.microsoft.com/office/drawing/2014/main" id="{18476F31-0ACD-D739-52B8-1BFD0320F1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03508673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910B52B3-F8EF-7028-0D62-DAC06AF4E872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30E5EB4D-64DE-9FA6-1750-7962E6B3B3BE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E898F9B5-5DF2-60A1-CB1B-E66D70D46717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FEE06221-1957-AE54-CBEC-7AB699565C4F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2466C775-CC3E-1A5F-5E76-81B1267DBAF3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4FCBB58-34B0-8708-8FF9-3DAD26861C39}"/>
              </a:ext>
            </a:extLst>
          </p:cNvPr>
          <p:cNvSpPr/>
          <p:nvPr/>
        </p:nvSpPr>
        <p:spPr>
          <a:xfrm>
            <a:off x="10506075" y="6289532"/>
            <a:ext cx="1366610" cy="230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BC700"/>
              </a:gs>
              <a:gs pos="100000">
                <a:srgbClr val="5E9E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A FAVOR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C80133C5-F33C-FEDA-78BA-78663958A560}"/>
              </a:ext>
            </a:extLst>
          </p:cNvPr>
          <p:cNvSpPr/>
          <p:nvPr/>
        </p:nvSpPr>
        <p:spPr>
          <a:xfrm>
            <a:off x="546342" y="89658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“Os cigarros são vendidos no Brasil a partir de R$ 5,00 por maço de 20 cigarros.” </a:t>
            </a:r>
          </a:p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Você é a favor ou contra que os impostos de cigarros e de outros produtos de tabaco sejam aumentados para desestimular o consumo?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23EF4BC-CF98-856E-6975-7C387EBB9F98}"/>
              </a:ext>
            </a:extLst>
          </p:cNvPr>
          <p:cNvSpPr/>
          <p:nvPr/>
        </p:nvSpPr>
        <p:spPr>
          <a:xfrm>
            <a:off x="546342" y="2798295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Você é a favor ou contra que as empresas que fabricam cigarros paguem ao SUS pelo tratamento de doenças provocadas pelo tabagismo?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4E5F32A-5C75-675D-0030-139ECBCDF721}"/>
              </a:ext>
            </a:extLst>
          </p:cNvPr>
          <p:cNvSpPr/>
          <p:nvPr/>
        </p:nvSpPr>
        <p:spPr>
          <a:xfrm>
            <a:off x="546342" y="457225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Você é a favor ou contra que sabores e aromas como menta, cravo ou baunilha em cigarros e produtos de tabaco sejam proibidos por lei para evitar a iniciação entre jovens?</a:t>
            </a:r>
          </a:p>
        </p:txBody>
      </p:sp>
    </p:spTree>
    <p:extLst>
      <p:ext uri="{BB962C8B-B14F-4D97-AF65-F5344CB8AC3E}">
        <p14:creationId xmlns:p14="http://schemas.microsoft.com/office/powerpoint/2010/main" val="38920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98C647FF-E67E-0FDF-98DE-DA6BCA4240FB}"/>
              </a:ext>
            </a:extLst>
          </p:cNvPr>
          <p:cNvSpPr/>
          <p:nvPr/>
        </p:nvSpPr>
        <p:spPr>
          <a:xfrm>
            <a:off x="10039350" y="5783911"/>
            <a:ext cx="1981200" cy="905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4" name="Tabela 39">
            <a:extLst>
              <a:ext uri="{FF2B5EF4-FFF2-40B4-BE49-F238E27FC236}">
                <a16:creationId xmlns:a16="http://schemas.microsoft.com/office/drawing/2014/main" id="{4F24A866-AAD8-E24F-CF58-193B9C9EA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931439"/>
              </p:ext>
            </p:extLst>
          </p:nvPr>
        </p:nvGraphicFramePr>
        <p:xfrm>
          <a:off x="424576" y="775628"/>
          <a:ext cx="11448110" cy="1837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48110">
                  <a:extLst>
                    <a:ext uri="{9D8B030D-6E8A-4147-A177-3AD203B41FA5}">
                      <a16:colId xmlns:a16="http://schemas.microsoft.com/office/drawing/2014/main" val="1236847712"/>
                    </a:ext>
                  </a:extLst>
                </a:gridCol>
              </a:tblGrid>
              <a:tr h="1837968">
                <a:tc>
                  <a:txBody>
                    <a:bodyPr/>
                    <a:lstStyle/>
                    <a:p>
                      <a:pPr algn="l" rtl="0" fontAlgn="ctr"/>
                      <a:endParaRPr lang="pt-BR" sz="1400" b="1" i="0" u="none" strike="noStrike" dirty="0">
                        <a:solidFill>
                          <a:srgbClr val="1A113D"/>
                        </a:solidFill>
                        <a:effectLst/>
                        <a:latin typeface="Bahnschrift SemiCondensed" panose="020B0502040204020203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345318"/>
                  </a:ext>
                </a:extLst>
              </a:tr>
            </a:tbl>
          </a:graphicData>
        </a:graphic>
      </p:graphicFrame>
      <p:grpSp>
        <p:nvGrpSpPr>
          <p:cNvPr id="75" name="Agrupar 74">
            <a:extLst>
              <a:ext uri="{FF2B5EF4-FFF2-40B4-BE49-F238E27FC236}">
                <a16:creationId xmlns:a16="http://schemas.microsoft.com/office/drawing/2014/main" id="{8B7C8869-B60C-AF84-AD18-6AD6325EB549}"/>
              </a:ext>
            </a:extLst>
          </p:cNvPr>
          <p:cNvGrpSpPr/>
          <p:nvPr/>
        </p:nvGrpSpPr>
        <p:grpSpPr>
          <a:xfrm>
            <a:off x="482600" y="1298848"/>
            <a:ext cx="11390085" cy="1247708"/>
            <a:chOff x="482600" y="1298848"/>
            <a:chExt cx="11390085" cy="1247708"/>
          </a:xfrm>
        </p:grpSpPr>
        <p:graphicFrame>
          <p:nvGraphicFramePr>
            <p:cNvPr id="76" name="Gráfico 75">
              <a:extLst>
                <a:ext uri="{FF2B5EF4-FFF2-40B4-BE49-F238E27FC236}">
                  <a16:creationId xmlns:a16="http://schemas.microsoft.com/office/drawing/2014/main" id="{FA4432BB-A69B-E202-B940-0B4888B224A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78161452"/>
                </p:ext>
              </p:extLst>
            </p:nvPr>
          </p:nvGraphicFramePr>
          <p:xfrm>
            <a:off x="482600" y="1298848"/>
            <a:ext cx="11390085" cy="1247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5F91E97A-023E-8D15-1A1E-17580EFBFAE4}"/>
                </a:ext>
              </a:extLst>
            </p:cNvPr>
            <p:cNvCxnSpPr/>
            <p:nvPr/>
          </p:nvCxnSpPr>
          <p:spPr>
            <a:xfrm>
              <a:off x="12071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74BABAAA-8BAF-E632-7DAD-D42C4D7430DD}"/>
                </a:ext>
              </a:extLst>
            </p:cNvPr>
            <p:cNvCxnSpPr/>
            <p:nvPr/>
          </p:nvCxnSpPr>
          <p:spPr>
            <a:xfrm>
              <a:off x="23730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D15974D7-BD19-F7C9-2B7E-EFF8B90729CE}"/>
                </a:ext>
              </a:extLst>
            </p:cNvPr>
            <p:cNvCxnSpPr/>
            <p:nvPr/>
          </p:nvCxnSpPr>
          <p:spPr>
            <a:xfrm>
              <a:off x="528385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8E6766B4-550D-E1A0-D2B1-2633D9BD133D}"/>
                </a:ext>
              </a:extLst>
            </p:cNvPr>
            <p:cNvCxnSpPr/>
            <p:nvPr/>
          </p:nvCxnSpPr>
          <p:spPr>
            <a:xfrm>
              <a:off x="704407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5F82FF15-C984-98D2-C675-0E85175D20F9}"/>
                </a:ext>
              </a:extLst>
            </p:cNvPr>
            <p:cNvCxnSpPr/>
            <p:nvPr/>
          </p:nvCxnSpPr>
          <p:spPr>
            <a:xfrm>
              <a:off x="8811915" y="1750784"/>
              <a:ext cx="0" cy="390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D6373D6-15EB-71D2-76F5-66C8EC0C8955}"/>
              </a:ext>
            </a:extLst>
          </p:cNvPr>
          <p:cNvSpPr/>
          <p:nvPr/>
        </p:nvSpPr>
        <p:spPr>
          <a:xfrm>
            <a:off x="10506075" y="6289532"/>
            <a:ext cx="1366610" cy="2309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9BC700"/>
              </a:gs>
              <a:gs pos="100000">
                <a:srgbClr val="5E9E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A FAVOR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D9EF622-F080-703A-19D6-B91F2906802B}"/>
              </a:ext>
            </a:extLst>
          </p:cNvPr>
          <p:cNvSpPr/>
          <p:nvPr/>
        </p:nvSpPr>
        <p:spPr>
          <a:xfrm>
            <a:off x="546342" y="896586"/>
            <a:ext cx="11061697" cy="335620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Você é a favor ou contra que dispositivos eletrônicos para fumar - como cigarro eletrônico, </a:t>
            </a:r>
            <a:r>
              <a:rPr lang="pt-BR" sz="1200" b="1" dirty="0" err="1">
                <a:latin typeface="Bahnschrift SemiCondensed" panose="020B0502040204020203" pitchFamily="34" charset="0"/>
              </a:rPr>
              <a:t>vape</a:t>
            </a:r>
            <a:r>
              <a:rPr lang="pt-BR" sz="1200" b="1" dirty="0">
                <a:latin typeface="Bahnschrift SemiCondensed" panose="020B0502040204020203" pitchFamily="34" charset="0"/>
              </a:rPr>
              <a:t>, </a:t>
            </a:r>
            <a:r>
              <a:rPr lang="pt-BR" sz="1200" b="1" dirty="0" err="1">
                <a:latin typeface="Bahnschrift SemiCondensed" panose="020B0502040204020203" pitchFamily="34" charset="0"/>
              </a:rPr>
              <a:t>pod</a:t>
            </a:r>
            <a:r>
              <a:rPr lang="pt-BR" sz="1200" b="1" dirty="0">
                <a:latin typeface="Bahnschrift SemiCondensed" panose="020B0502040204020203" pitchFamily="34" charset="0"/>
              </a:rPr>
              <a:t> e produto de tabaco aquecido continuem sendo proibidos no Brasil?</a:t>
            </a:r>
          </a:p>
        </p:txBody>
      </p:sp>
    </p:spTree>
    <p:extLst>
      <p:ext uri="{BB962C8B-B14F-4D97-AF65-F5344CB8AC3E}">
        <p14:creationId xmlns:p14="http://schemas.microsoft.com/office/powerpoint/2010/main" val="2660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7B1C578D-307D-14E3-D5B2-BABD7B639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359601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885600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68145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23352694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5380FE0-C47B-003A-B2D1-E2C5F2E9F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76801"/>
              </p:ext>
            </p:extLst>
          </p:nvPr>
        </p:nvGraphicFramePr>
        <p:xfrm>
          <a:off x="246743" y="2466109"/>
          <a:ext cx="11698532" cy="353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441154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010422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67936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Os cigarros são vendidos no Brasil a partir de R$ 5,00 por maço de 20 cigarros.</a:t>
                      </a:r>
                      <a:r>
                        <a:rPr lang="pt-BR" sz="1400" b="0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 Você é a favor ou contra que os impostos de cigarros e de outros produtos de tabaco sejam aumentados para desestimular o consumo?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-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-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9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210AF4B-C6E5-AA5E-E4AA-0E0FFEC2E847}"/>
              </a:ext>
            </a:extLst>
          </p:cNvPr>
          <p:cNvSpPr txBox="1"/>
          <p:nvPr/>
        </p:nvSpPr>
        <p:spPr>
          <a:xfrm>
            <a:off x="894476" y="366708"/>
            <a:ext cx="983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Bahnschrift SemiCondensed" panose="020B0502040204020203" pitchFamily="34" charset="0"/>
              </a:rPr>
              <a:t>METODOLOGIA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EB9485-6D98-A65A-AC25-920AE26D12A4}"/>
              </a:ext>
            </a:extLst>
          </p:cNvPr>
          <p:cNvSpPr txBox="1"/>
          <p:nvPr/>
        </p:nvSpPr>
        <p:spPr>
          <a:xfrm>
            <a:off x="894476" y="912290"/>
            <a:ext cx="983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EA7724"/>
                </a:solidFill>
                <a:latin typeface="Bahnschrift SemiCondensed" panose="020B0502040204020203" pitchFamily="34" charset="0"/>
              </a:rPr>
              <a:t>COMO ESTE ESTUDO FOI REALIZADO?</a:t>
            </a:r>
          </a:p>
        </p:txBody>
      </p:sp>
      <p:sp>
        <p:nvSpPr>
          <p:cNvPr id="4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894476" y="1429364"/>
            <a:ext cx="10662524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amostra</a:t>
            </a: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Foram realizadas </a:t>
            </a:r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2.005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(para as perguntas com entrevistados acima de 16 anos) e </a:t>
            </a:r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1.911</a:t>
            </a:r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(para as perguntas de 18 anos ou mais) entrevistas em todo o Brasil, distribuídas em 130 municípios. A margem de erro máxima para o total da amostra é de 2 pontos percentuais, para mais ou para menos, dentro do nível de confiança de 95%.</a:t>
            </a:r>
          </a:p>
          <a:p>
            <a:endParaRPr lang="pt-BR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 desenho amostral foi elaborado com base em informações do PNAD 2021 (Fonte IBGE), e contempla os seguintes estágios:</a:t>
            </a:r>
          </a:p>
          <a:p>
            <a:endParaRPr lang="pt-BR" sz="1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Wingdings 3" panose="05040102010807070707" pitchFamily="18" charset="2"/>
              <a:buChar char=""/>
            </a:pPr>
            <a:r>
              <a:rPr lang="pt-BR" sz="1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Estratificação por Unidade Federativa e porte dos municípios;</a:t>
            </a:r>
          </a:p>
          <a:p>
            <a:pPr marL="285750" indent="-285750">
              <a:buFont typeface="Wingdings 3" panose="05040102010807070707" pitchFamily="18" charset="2"/>
              <a:buChar char=""/>
            </a:pPr>
            <a:r>
              <a:rPr lang="pt-BR" sz="1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Sorteio dos municípios;</a:t>
            </a:r>
          </a:p>
          <a:p>
            <a:pPr marL="285750" indent="-285750">
              <a:buFont typeface="Wingdings 3" panose="05040102010807070707" pitchFamily="18" charset="2"/>
              <a:buChar char=""/>
            </a:pPr>
            <a:r>
              <a:rPr lang="pt-BR" sz="1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Sorteio do ponto onde foi realizada a pesquisa;</a:t>
            </a:r>
          </a:p>
          <a:p>
            <a:pPr marL="285750" indent="-285750">
              <a:buFont typeface="Wingdings 3" panose="05040102010807070707" pitchFamily="18" charset="2"/>
              <a:buChar char=""/>
            </a:pPr>
            <a:r>
              <a:rPr lang="pt-BR" sz="14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Seleção do entrevistado por meio de cotas de sexo e idade.</a:t>
            </a:r>
          </a:p>
          <a:p>
            <a:endParaRPr lang="pt-BR" sz="1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Para leitura do total da amostra os dados foram ponderados de acordo com a distribuição da população brasileira, com ajuste nas variáveis sexo e idade conforme os dados da PNAD 2021 e da variável classe de acordo com os dados da ABEP, de forma a representar o universo estudado.</a:t>
            </a:r>
          </a:p>
          <a:p>
            <a:endParaRPr lang="pt-BR" sz="1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pt-BR" sz="14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 amostra é representativa da população brasileira com 18 anos ou mais: PNAD 2021/ estimativa 2022: 155,7 mi habitantes</a:t>
            </a:r>
          </a:p>
          <a:p>
            <a:endParaRPr lang="pt-BR" sz="14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1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7B1C578D-307D-14E3-D5B2-BABD7B639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78007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811485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2518686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69801533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5380FE0-C47B-003A-B2D1-E2C5F2E9F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609203"/>
              </p:ext>
            </p:extLst>
          </p:nvPr>
        </p:nvGraphicFramePr>
        <p:xfrm>
          <a:off x="246743" y="2466109"/>
          <a:ext cx="11698532" cy="3324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94417149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724421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6595845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as empresas que fabricam cigarros paguem ao SUS pelo tratamento de doenças provocadas pelo tabagismo?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1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7B1C578D-307D-14E3-D5B2-BABD7B639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535661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25167625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316652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92606445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5380FE0-C47B-003A-B2D1-E2C5F2E9F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433518"/>
              </p:ext>
            </p:extLst>
          </p:nvPr>
        </p:nvGraphicFramePr>
        <p:xfrm>
          <a:off x="246743" y="2466109"/>
          <a:ext cx="11698532" cy="353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66140590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400200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513258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sabores e aromas como menta, cravo ou baunilha em cigarros e produtos de tabaco sejam proibidos por lei para evitar a iniciação entre jovens?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-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-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Ebrima" panose="020000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8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TABACO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P1A.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Qual é a sua opinião sobre cada frase que vou ler _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(leia cada item) 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7B1C578D-307D-14E3-D5B2-BABD7B639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0576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772008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2997394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687736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5380FE0-C47B-003A-B2D1-E2C5F2E9F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23605"/>
              </p:ext>
            </p:extLst>
          </p:nvPr>
        </p:nvGraphicFramePr>
        <p:xfrm>
          <a:off x="246743" y="2466109"/>
          <a:ext cx="11698532" cy="3537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61646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181993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22930555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300549">
                <a:tc gridSpan="28">
                  <a:txBody>
                    <a:bodyPr/>
                    <a:lstStyle/>
                    <a:p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Você é a favor ou contra que dispositivos eletrônicos para fumar - como cigarro eletrônico, </a:t>
                      </a:r>
                      <a:r>
                        <a:rPr lang="pt-BR" sz="1400" b="1" kern="1200" dirty="0" err="1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vape</a:t>
                      </a:r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1400" b="1" kern="1200" dirty="0" err="1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pod</a:t>
                      </a:r>
                      <a:r>
                        <a:rPr lang="pt-BR" sz="1400" b="1" kern="1200" dirty="0">
                          <a:solidFill>
                            <a:schemeClr val="lt1"/>
                          </a:solidFill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 e produto de tabaco aquecido continuem sendo proibidos no Brasil?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583384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Contra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52990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a favor nem contra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98629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13220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817451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A favor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581138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  <a:tr h="300549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011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488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5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ÁLCOOL </a:t>
            </a:r>
            <a:r>
              <a:rPr lang="pt-BR" sz="4400" b="1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18+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198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A005679-4CDC-9C09-14A9-DC42D96CA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B88FDF4-2E17-8CB0-FEEE-3AA9314315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E367FF-2142-0CC7-D956-1774463DCAE8}"/>
              </a:ext>
            </a:extLst>
          </p:cNvPr>
          <p:cNvSpPr txBox="1"/>
          <p:nvPr/>
        </p:nvSpPr>
        <p:spPr>
          <a:xfrm>
            <a:off x="1114030" y="2241605"/>
            <a:ext cx="43041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população fica dividida em relação ao consumo esporádico de álcool.</a:t>
            </a:r>
            <a:endParaRPr lang="pt-BR" sz="3200" b="1" dirty="0">
              <a:solidFill>
                <a:srgbClr val="FED54F"/>
              </a:solidFill>
              <a:latin typeface="Bahnschrift SemiCondensed" panose="020B05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A8B0D35-35E7-4B2F-C328-D9E1223B309B}"/>
              </a:ext>
            </a:extLst>
          </p:cNvPr>
          <p:cNvSpPr txBox="1"/>
          <p:nvPr/>
        </p:nvSpPr>
        <p:spPr>
          <a:xfrm>
            <a:off x="415554" y="427546"/>
            <a:ext cx="585354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</a:t>
            </a:r>
            <a:endParaRPr lang="pt-BR" sz="8000" dirty="0">
              <a:solidFill>
                <a:srgbClr val="FED54F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3F4DA7-2410-151C-37DE-96CB679EB1C9}"/>
              </a:ext>
            </a:extLst>
          </p:cNvPr>
          <p:cNvSpPr txBox="1"/>
          <p:nvPr/>
        </p:nvSpPr>
        <p:spPr>
          <a:xfrm>
            <a:off x="1297307" y="960853"/>
            <a:ext cx="37444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em cada 10 acreditam que tomar bebida alcoólica de vez em quando faz mal à saúde.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75900AB-DBE5-9CA6-C5A5-22CD2B3393C8}"/>
              </a:ext>
            </a:extLst>
          </p:cNvPr>
          <p:cNvSpPr txBox="1"/>
          <p:nvPr/>
        </p:nvSpPr>
        <p:spPr>
          <a:xfrm>
            <a:off x="668235" y="4075025"/>
            <a:ext cx="7070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Os três principais problemas relacionados ao consumo de bebidas alcoólicas são: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F17AFEB-9CC3-E1C8-36D2-0502FC457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03" y="5012856"/>
            <a:ext cx="1021213" cy="101993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CB718C-03CF-B5D8-B1CD-06B8FE8D2D1E}"/>
              </a:ext>
            </a:extLst>
          </p:cNvPr>
          <p:cNvSpPr txBox="1"/>
          <p:nvPr/>
        </p:nvSpPr>
        <p:spPr>
          <a:xfrm>
            <a:off x="1897423" y="5058375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38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640EB96-A729-8C0B-3C2D-EB69C5D4970C}"/>
              </a:ext>
            </a:extLst>
          </p:cNvPr>
          <p:cNvSpPr txBox="1"/>
          <p:nvPr/>
        </p:nvSpPr>
        <p:spPr>
          <a:xfrm>
            <a:off x="1960216" y="5621191"/>
            <a:ext cx="1634367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ACIDENTES DE TRÂNSITO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70C2F58C-E619-D2DC-BF97-47D212F3E6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546" y="4988174"/>
            <a:ext cx="1171283" cy="116991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4EA47C27-B638-119F-EDF1-44052C27C8D7}"/>
              </a:ext>
            </a:extLst>
          </p:cNvPr>
          <p:cNvSpPr txBox="1"/>
          <p:nvPr/>
        </p:nvSpPr>
        <p:spPr>
          <a:xfrm>
            <a:off x="4442557" y="5058375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36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67BBA76-4791-B483-4702-F15AA33869ED}"/>
              </a:ext>
            </a:extLst>
          </p:cNvPr>
          <p:cNvSpPr txBox="1"/>
          <p:nvPr/>
        </p:nvSpPr>
        <p:spPr>
          <a:xfrm>
            <a:off x="4505350" y="5621191"/>
            <a:ext cx="1634367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DEPENDÊNCIA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160B0F43-1E00-2070-96F8-548947BBA6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16" y="5096417"/>
            <a:ext cx="831971" cy="830997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2FAD42B2-948F-63A8-DD8A-4C991EEB4E7A}"/>
              </a:ext>
            </a:extLst>
          </p:cNvPr>
          <p:cNvSpPr txBox="1"/>
          <p:nvPr/>
        </p:nvSpPr>
        <p:spPr>
          <a:xfrm>
            <a:off x="6772462" y="5058375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36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58D75FB7-7F96-8D19-F6A9-95F5DB83F0E1}"/>
              </a:ext>
            </a:extLst>
          </p:cNvPr>
          <p:cNvSpPr txBox="1"/>
          <p:nvPr/>
        </p:nvSpPr>
        <p:spPr>
          <a:xfrm>
            <a:off x="6835255" y="5621191"/>
            <a:ext cx="1634367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VIOLÊNCIA DOMÉSTICA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0F3EDC16-F530-AD48-623F-B80642D0EB7D}"/>
              </a:ext>
            </a:extLst>
          </p:cNvPr>
          <p:cNvSpPr txBox="1"/>
          <p:nvPr/>
        </p:nvSpPr>
        <p:spPr>
          <a:xfrm>
            <a:off x="8866470" y="5245927"/>
            <a:ext cx="28673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CONTRA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 veiculação de propaganda de cerveja na TV, redes sociais, eventos esportivos, </a:t>
            </a:r>
            <a:r>
              <a:rPr lang="pt-BR" sz="1400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etc</a:t>
            </a:r>
            <a:endParaRPr lang="pt-BR" sz="1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6FF405D-531B-9335-807A-4F8B376E2A12}"/>
              </a:ext>
            </a:extLst>
          </p:cNvPr>
          <p:cNvGrpSpPr/>
          <p:nvPr/>
        </p:nvGrpSpPr>
        <p:grpSpPr>
          <a:xfrm>
            <a:off x="9006854" y="4387529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6A04643E-E54D-8E9A-0BB4-74758DF9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9689247C-ED83-7320-31ED-58B526BB6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DB649F7E-3E0F-D43F-C64F-74F0BB767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5248C166-AB47-C1F8-FAC0-7FB361927D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2256B777-38CA-2E71-E8EE-13F6EE004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214EBA0-9B0E-0936-A88D-075DEEDB1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FAF3D747-EDD4-0744-5A6E-28D431216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2A2FAB2-09B8-0236-F5A6-9AF118B8A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103A9A5-660F-EB1F-0142-C6E335CF0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55CE95D7-7B4B-54E0-4A4C-437FEFEE1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5E160766-58C6-751B-8C7F-801FB2EDA6A2}"/>
              </a:ext>
            </a:extLst>
          </p:cNvPr>
          <p:cNvSpPr txBox="1"/>
          <p:nvPr/>
        </p:nvSpPr>
        <p:spPr>
          <a:xfrm>
            <a:off x="8895688" y="4710062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6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1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CONSUMO DE BEBIDA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5981756"/>
            <a:ext cx="8918575" cy="70788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P2. 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Você acha que tomar bebida alcoólica de vez em quando pode fazer mal à saúde?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 |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P3. (se P2=1 | se acredita que álcool de vez em quando faz mal à Saúde) (MOSTRE O CARTÃO 3)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 acordo com este cartão, na sua opinião, em que faz mal o consumo de bebidas alcoólicas para você e para outras pessoas? Algo mais que não está listado?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múltipla)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7ADF56-4015-3A78-448E-FA684DEBF8A1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9431B7D-B7B8-C7C7-2C0F-BC50F27619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236704"/>
              </p:ext>
            </p:extLst>
          </p:nvPr>
        </p:nvGraphicFramePr>
        <p:xfrm>
          <a:off x="1085850" y="3246603"/>
          <a:ext cx="10267950" cy="272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C1D12B99-EF9A-EA60-F0D6-B623028446F5}"/>
              </a:ext>
            </a:extLst>
          </p:cNvPr>
          <p:cNvSpPr/>
          <p:nvPr/>
        </p:nvSpPr>
        <p:spPr>
          <a:xfrm>
            <a:off x="845225" y="1591054"/>
            <a:ext cx="1247775" cy="1247775"/>
          </a:xfrm>
          <a:prstGeom prst="ellipse">
            <a:avLst/>
          </a:prstGeom>
          <a:noFill/>
          <a:ln>
            <a:solidFill>
              <a:srgbClr val="3728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394C1D4E-1EA2-077E-D3DC-DA744D2D4A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167531"/>
              </p:ext>
            </p:extLst>
          </p:nvPr>
        </p:nvGraphicFramePr>
        <p:xfrm>
          <a:off x="123825" y="1267205"/>
          <a:ext cx="2705778" cy="189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63D0C897-9D61-203A-3958-DE3247D38FA6}"/>
              </a:ext>
            </a:extLst>
          </p:cNvPr>
          <p:cNvSpPr txBox="1"/>
          <p:nvPr/>
        </p:nvSpPr>
        <p:spPr>
          <a:xfrm>
            <a:off x="2229536" y="1283917"/>
            <a:ext cx="3116455" cy="186204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kumimoji="0" lang="pt-BR" sz="115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50</a:t>
            </a: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7200" dirty="0">
              <a:solidFill>
                <a:srgbClr val="FFC000"/>
              </a:solidFill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5A9DB43-7242-4BD5-F84F-5197B0E37480}"/>
              </a:ext>
            </a:extLst>
          </p:cNvPr>
          <p:cNvSpPr txBox="1"/>
          <p:nvPr/>
        </p:nvSpPr>
        <p:spPr>
          <a:xfrm>
            <a:off x="4198711" y="2182717"/>
            <a:ext cx="2449739" cy="6463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200" b="1" dirty="0">
                <a:solidFill>
                  <a:srgbClr val="372823"/>
                </a:solidFill>
                <a:latin typeface="Bahnschrift SemiCondensed" panose="020B0502040204020203" pitchFamily="34" charset="0"/>
              </a:rPr>
              <a:t>ACREDITAM QUE TOMAR BEBIDA ALCOÓLICA </a:t>
            </a:r>
            <a:r>
              <a:rPr lang="pt-BR" sz="1200" b="1" u="sng" dirty="0">
                <a:solidFill>
                  <a:srgbClr val="372823"/>
                </a:solidFill>
                <a:latin typeface="Bahnschrift SemiCondensed" panose="020B0502040204020203" pitchFamily="34" charset="0"/>
              </a:rPr>
              <a:t>DE VEZ EM QUANDO</a:t>
            </a:r>
            <a:r>
              <a:rPr lang="pt-BR" sz="1200" b="1" dirty="0">
                <a:solidFill>
                  <a:srgbClr val="372823"/>
                </a:solidFill>
                <a:latin typeface="Bahnschrift SemiCondensed" panose="020B0502040204020203" pitchFamily="34" charset="0"/>
              </a:rPr>
              <a:t> FAZ MAL PARA À SAÚDE</a:t>
            </a:r>
            <a:endParaRPr kumimoji="0" lang="pt-BR" sz="1200" b="1" i="0" u="none" strike="noStrike" kern="1200" cap="none" spc="0" normalizeH="0" baseline="0" noProof="0" dirty="0">
              <a:solidFill>
                <a:srgbClr val="372823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C70AB51-2F5D-E8BC-15BD-2C68B066E3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2130">
            <a:off x="719176" y="3029354"/>
            <a:ext cx="733348" cy="73455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D430E5D-F0B8-E732-8504-31FF5ECE39A6}"/>
              </a:ext>
            </a:extLst>
          </p:cNvPr>
          <p:cNvSpPr txBox="1"/>
          <p:nvPr/>
        </p:nvSpPr>
        <p:spPr>
          <a:xfrm>
            <a:off x="1469112" y="3441143"/>
            <a:ext cx="2449739" cy="461665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200" b="1" dirty="0">
                <a:solidFill>
                  <a:srgbClr val="372823"/>
                </a:solidFill>
                <a:latin typeface="Bahnschrift SemiCondensed" panose="020B0502040204020203" pitchFamily="34" charset="0"/>
              </a:rPr>
              <a:t>PROBLEMAS RELACIONADOS AO CONSUMO DE BEBIDAS ALCOÓLICAS</a:t>
            </a:r>
            <a:endParaRPr kumimoji="0" lang="pt-BR" sz="1200" b="1" i="0" u="none" strike="noStrike" kern="1200" cap="none" spc="0" normalizeH="0" baseline="0" noProof="0" dirty="0">
              <a:solidFill>
                <a:srgbClr val="372823"/>
              </a:solidFill>
              <a:effectLst/>
              <a:uLnTx/>
              <a:uFillTx/>
              <a:latin typeface="Bahnschrift Semi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3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5012795" y="227914"/>
            <a:ext cx="6757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 mal à saúde gerado pelo consumo esporádico de bebida alcoólica é algo que divide a opinião dos brasileiros, sendo que metade considera que faz mal à saúde e a outra não.</a:t>
            </a:r>
          </a:p>
        </p:txBody>
      </p:sp>
    </p:spTree>
    <p:extLst>
      <p:ext uri="{BB962C8B-B14F-4D97-AF65-F5344CB8AC3E}">
        <p14:creationId xmlns:p14="http://schemas.microsoft.com/office/powerpoint/2010/main" val="22412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11641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ACREDITA QUE CONSUMIR BEBIDAS ALCOÓLICAS DE VEZ EM QUANDO FAZ MAL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289532"/>
            <a:ext cx="891857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P2. 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Você acha que tomar bebida alcoólica de vez em quando pode fazer mal à saúde?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7ADF56-4015-3A78-448E-FA684DEBF8A1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% SIM - DADOS EM % - ESTIMULADA E ÚNICA</a:t>
            </a: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A2FE659C-124D-7414-8C82-C3D5B01500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9224873"/>
              </p:ext>
            </p:extLst>
          </p:nvPr>
        </p:nvGraphicFramePr>
        <p:xfrm>
          <a:off x="342900" y="2238375"/>
          <a:ext cx="11506200" cy="2394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9E6A4A9-A87B-FABB-3141-30636FB9B831}"/>
              </a:ext>
            </a:extLst>
          </p:cNvPr>
          <p:cNvCxnSpPr/>
          <p:nvPr/>
        </p:nvCxnSpPr>
        <p:spPr>
          <a:xfrm>
            <a:off x="1066800" y="3435494"/>
            <a:ext cx="0" cy="606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1470CAB-3E8D-9500-A6B1-4FBBA3809C26}"/>
              </a:ext>
            </a:extLst>
          </p:cNvPr>
          <p:cNvCxnSpPr/>
          <p:nvPr/>
        </p:nvCxnSpPr>
        <p:spPr>
          <a:xfrm>
            <a:off x="2257425" y="3435494"/>
            <a:ext cx="0" cy="606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1B8D0AC-43A1-76B2-7A64-44B90E91CB5E}"/>
              </a:ext>
            </a:extLst>
          </p:cNvPr>
          <p:cNvCxnSpPr/>
          <p:nvPr/>
        </p:nvCxnSpPr>
        <p:spPr>
          <a:xfrm>
            <a:off x="5210175" y="3435494"/>
            <a:ext cx="0" cy="606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0EF65ED-AF9D-990E-EEF8-311410D4AC1D}"/>
              </a:ext>
            </a:extLst>
          </p:cNvPr>
          <p:cNvCxnSpPr/>
          <p:nvPr/>
        </p:nvCxnSpPr>
        <p:spPr>
          <a:xfrm>
            <a:off x="6981825" y="3435494"/>
            <a:ext cx="0" cy="606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42D3254-34B0-8C0B-45A3-0EDA2C66613A}"/>
              </a:ext>
            </a:extLst>
          </p:cNvPr>
          <p:cNvCxnSpPr/>
          <p:nvPr/>
        </p:nvCxnSpPr>
        <p:spPr>
          <a:xfrm>
            <a:off x="8753475" y="3435494"/>
            <a:ext cx="0" cy="6061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5012795" y="1159093"/>
            <a:ext cx="67570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 percentual daqueles que consideram o consumo de álcool prejudicial à saúde é maior entre os brasileiros da classe D/E (60%) e aqueles com apenas o ensino fundamental (57%).</a:t>
            </a:r>
          </a:p>
        </p:txBody>
      </p:sp>
    </p:spTree>
    <p:extLst>
      <p:ext uri="{BB962C8B-B14F-4D97-AF65-F5344CB8AC3E}">
        <p14:creationId xmlns:p14="http://schemas.microsoft.com/office/powerpoint/2010/main" val="24044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CONSUMO DE BEBIDA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5981756"/>
            <a:ext cx="8918575" cy="70788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just"/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P2. 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 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Você acha que tomar bebida alcoólica de vez em quando pode fazer mal à saúde?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 |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P3. (se P2=1 | se acredita que álcool de vez em quando faz mal à Saúde) (MOSTRE O CARTÃO 3) 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De acordo com este cartão, na sua opinião, em que faz mal o consumo de bebidas alcoólicas para você e para outras pessoas? Algo mais que não está listado? </a:t>
            </a: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múltipla)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7ADF56-4015-3A78-448E-FA684DEBF8A1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ESTIMULADA E ÚNICA</a:t>
            </a:r>
          </a:p>
        </p:txBody>
      </p:sp>
      <p:graphicFrame>
        <p:nvGraphicFramePr>
          <p:cNvPr id="3" name="Tabela 5">
            <a:extLst>
              <a:ext uri="{FF2B5EF4-FFF2-40B4-BE49-F238E27FC236}">
                <a16:creationId xmlns:a16="http://schemas.microsoft.com/office/drawing/2014/main" id="{553946A2-BC00-86E4-605F-F85501866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047525"/>
              </p:ext>
            </p:extLst>
          </p:nvPr>
        </p:nvGraphicFramePr>
        <p:xfrm>
          <a:off x="246743" y="1201877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64159688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5260006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9441545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7977D3FB-E640-B991-1540-85581727B6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159656"/>
              </p:ext>
            </p:extLst>
          </p:nvPr>
        </p:nvGraphicFramePr>
        <p:xfrm>
          <a:off x="246743" y="2322171"/>
          <a:ext cx="11698532" cy="3623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995106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0215671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337946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1629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276129">
                <a:tc gridSpan="28">
                  <a:txBody>
                    <a:bodyPr/>
                    <a:lstStyle/>
                    <a:p>
                      <a:r>
                        <a:rPr kumimoji="0" lang="pt-B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Acredita que tomar bebida Alcoólica faz mal à saúde</a:t>
                      </a:r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Sim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69682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890742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376230"/>
                  </a:ext>
                </a:extLst>
              </a:tr>
              <a:tr h="276129">
                <a:tc gridSpan="28">
                  <a:txBody>
                    <a:bodyPr/>
                    <a:lstStyle/>
                    <a:p>
                      <a:r>
                        <a:rPr kumimoji="0" lang="pt-B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ahnschrift SemiCondensed" panose="020B0502040204020203" pitchFamily="34" charset="0"/>
                          <a:ea typeface="+mn-ea"/>
                          <a:cs typeface="+mn-cs"/>
                        </a:rPr>
                        <a:t>Malefícios das bebidas Alcoólicas</a:t>
                      </a:r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2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204349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Beber e dirigir / acidentes de trânsito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Dependência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914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Violência doméstica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235064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Abuso de crianças e jovens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523756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Morte prematura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164121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Doença hepática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300634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Câncer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295662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marL="171450" indent="-171450" algn="l" fontAlgn="ctr">
                        <a:buFont typeface="Wingdings 3" panose="05040102010807070707" pitchFamily="18" charset="2"/>
                        <a:buChar char="m"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Pobreza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497546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Outros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260524"/>
                  </a:ext>
                </a:extLst>
              </a:tr>
              <a:tr h="193674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Índice de Multiplicidade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5,6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4,8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9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F566FD0B-B071-25F6-02DE-65D0713B3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275188"/>
              </p:ext>
            </p:extLst>
          </p:nvPr>
        </p:nvGraphicFramePr>
        <p:xfrm>
          <a:off x="4969840" y="1229599"/>
          <a:ext cx="6438789" cy="482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VEICULAÇÃO DE PROPAGANDA DE CERVEJA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ESPONTÂNEA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135644"/>
            <a:ext cx="8918575" cy="55399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P4.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Você concorda ou discorda da veiculação de propaganda de cerveja na TV, redes sociais, eventos esportivos, </a:t>
            </a:r>
            <a:r>
              <a:rPr lang="pt-BR" sz="1000" dirty="0" err="1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BE88CDB4-7E16-721B-6C54-9DB615455417}"/>
              </a:ext>
            </a:extLst>
          </p:cNvPr>
          <p:cNvGrpSpPr/>
          <p:nvPr/>
        </p:nvGrpSpPr>
        <p:grpSpPr>
          <a:xfrm>
            <a:off x="1331341" y="1730007"/>
            <a:ext cx="2579023" cy="3311559"/>
            <a:chOff x="1808388" y="2084677"/>
            <a:chExt cx="2302808" cy="2956889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0C6F5880-6C82-339C-89C1-E10D273858E8}"/>
                </a:ext>
              </a:extLst>
            </p:cNvPr>
            <p:cNvGraphicFramePr/>
            <p:nvPr/>
          </p:nvGraphicFramePr>
          <p:xfrm>
            <a:off x="1808388" y="2084677"/>
            <a:ext cx="2106388" cy="209488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C0959AFA-6A57-7594-0CE2-8D058F557010}"/>
                </a:ext>
              </a:extLst>
            </p:cNvPr>
            <p:cNvSpPr/>
            <p:nvPr/>
          </p:nvSpPr>
          <p:spPr>
            <a:xfrm>
              <a:off x="1850193" y="2307458"/>
              <a:ext cx="1988801" cy="431194"/>
            </a:xfrm>
            <a:custGeom>
              <a:avLst/>
              <a:gdLst>
                <a:gd name="connsiteX0" fmla="*/ 0 w 2852137"/>
                <a:gd name="connsiteY0" fmla="*/ 0 h 522515"/>
                <a:gd name="connsiteX1" fmla="*/ 2852137 w 2852137"/>
                <a:gd name="connsiteY1" fmla="*/ 0 h 522515"/>
                <a:gd name="connsiteX2" fmla="*/ 2852137 w 2852137"/>
                <a:gd name="connsiteY2" fmla="*/ 522515 h 522515"/>
                <a:gd name="connsiteX3" fmla="*/ 0 w 2852137"/>
                <a:gd name="connsiteY3" fmla="*/ 522515 h 522515"/>
                <a:gd name="connsiteX4" fmla="*/ 0 w 2852137"/>
                <a:gd name="connsiteY4" fmla="*/ 0 h 522515"/>
                <a:gd name="connsiteX5" fmla="*/ 284674 w 2852137"/>
                <a:gd name="connsiteY5" fmla="*/ 123430 h 522515"/>
                <a:gd name="connsiteX6" fmla="*/ 155922 w 2852137"/>
                <a:gd name="connsiteY6" fmla="*/ 208773 h 522515"/>
                <a:gd name="connsiteX7" fmla="*/ 144941 w 2852137"/>
                <a:gd name="connsiteY7" fmla="*/ 263163 h 522515"/>
                <a:gd name="connsiteX8" fmla="*/ 144941 w 2852137"/>
                <a:gd name="connsiteY8" fmla="*/ 263162 h 522515"/>
                <a:gd name="connsiteX9" fmla="*/ 144941 w 2852137"/>
                <a:gd name="connsiteY9" fmla="*/ 263163 h 522515"/>
                <a:gd name="connsiteX10" fmla="*/ 144941 w 2852137"/>
                <a:gd name="connsiteY10" fmla="*/ 263163 h 522515"/>
                <a:gd name="connsiteX11" fmla="*/ 155922 w 2852137"/>
                <a:gd name="connsiteY11" fmla="*/ 317552 h 522515"/>
                <a:gd name="connsiteX12" fmla="*/ 284674 w 2852137"/>
                <a:gd name="connsiteY12" fmla="*/ 402895 h 522515"/>
                <a:gd name="connsiteX13" fmla="*/ 2605090 w 2852137"/>
                <a:gd name="connsiteY13" fmla="*/ 402896 h 522515"/>
                <a:gd name="connsiteX14" fmla="*/ 2744823 w 2852137"/>
                <a:gd name="connsiteY14" fmla="*/ 263163 h 522515"/>
                <a:gd name="connsiteX15" fmla="*/ 2744824 w 2852137"/>
                <a:gd name="connsiteY15" fmla="*/ 263163 h 522515"/>
                <a:gd name="connsiteX16" fmla="*/ 2605091 w 2852137"/>
                <a:gd name="connsiteY16" fmla="*/ 123430 h 522515"/>
                <a:gd name="connsiteX17" fmla="*/ 284674 w 2852137"/>
                <a:gd name="connsiteY17" fmla="*/ 123430 h 52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2137" h="522515">
                  <a:moveTo>
                    <a:pt x="0" y="0"/>
                  </a:moveTo>
                  <a:lnTo>
                    <a:pt x="2852137" y="0"/>
                  </a:lnTo>
                  <a:lnTo>
                    <a:pt x="2852137" y="522515"/>
                  </a:lnTo>
                  <a:lnTo>
                    <a:pt x="0" y="522515"/>
                  </a:lnTo>
                  <a:lnTo>
                    <a:pt x="0" y="0"/>
                  </a:lnTo>
                  <a:close/>
                  <a:moveTo>
                    <a:pt x="284674" y="123430"/>
                  </a:moveTo>
                  <a:cubicBezTo>
                    <a:pt x="226795" y="123430"/>
                    <a:pt x="177135" y="158621"/>
                    <a:pt x="155922" y="208773"/>
                  </a:cubicBezTo>
                  <a:lnTo>
                    <a:pt x="144941" y="263163"/>
                  </a:lnTo>
                  <a:lnTo>
                    <a:pt x="144941" y="263162"/>
                  </a:lnTo>
                  <a:lnTo>
                    <a:pt x="144941" y="263163"/>
                  </a:lnTo>
                  <a:lnTo>
                    <a:pt x="144941" y="263163"/>
                  </a:lnTo>
                  <a:lnTo>
                    <a:pt x="155922" y="317552"/>
                  </a:lnTo>
                  <a:cubicBezTo>
                    <a:pt x="177135" y="367705"/>
                    <a:pt x="226795" y="402895"/>
                    <a:pt x="284674" y="402895"/>
                  </a:cubicBezTo>
                  <a:lnTo>
                    <a:pt x="2605090" y="402896"/>
                  </a:lnTo>
                  <a:cubicBezTo>
                    <a:pt x="2682262" y="402896"/>
                    <a:pt x="2744823" y="340335"/>
                    <a:pt x="2744823" y="263163"/>
                  </a:cubicBezTo>
                  <a:lnTo>
                    <a:pt x="2744824" y="263163"/>
                  </a:lnTo>
                  <a:cubicBezTo>
                    <a:pt x="2744824" y="185991"/>
                    <a:pt x="2682263" y="123430"/>
                    <a:pt x="2605091" y="123430"/>
                  </a:cubicBezTo>
                  <a:lnTo>
                    <a:pt x="284674" y="12343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C801D2FB-680E-6D7D-B0FF-66A6839AF687}"/>
                </a:ext>
              </a:extLst>
            </p:cNvPr>
            <p:cNvSpPr/>
            <p:nvPr/>
          </p:nvSpPr>
          <p:spPr>
            <a:xfrm>
              <a:off x="1894712" y="2344165"/>
              <a:ext cx="1940687" cy="352654"/>
            </a:xfrm>
            <a:custGeom>
              <a:avLst/>
              <a:gdLst>
                <a:gd name="connsiteX0" fmla="*/ 213671 w 2771003"/>
                <a:gd name="connsiteY0" fmla="*/ 0 h 427342"/>
                <a:gd name="connsiteX1" fmla="*/ 2557332 w 2771003"/>
                <a:gd name="connsiteY1" fmla="*/ 0 h 427342"/>
                <a:gd name="connsiteX2" fmla="*/ 2771003 w 2771003"/>
                <a:gd name="connsiteY2" fmla="*/ 213671 h 427342"/>
                <a:gd name="connsiteX3" fmla="*/ 2557332 w 2771003"/>
                <a:gd name="connsiteY3" fmla="*/ 427342 h 427342"/>
                <a:gd name="connsiteX4" fmla="*/ 213671 w 2771003"/>
                <a:gd name="connsiteY4" fmla="*/ 427342 h 427342"/>
                <a:gd name="connsiteX5" fmla="*/ 0 w 2771003"/>
                <a:gd name="connsiteY5" fmla="*/ 213671 h 427342"/>
                <a:gd name="connsiteX6" fmla="*/ 213671 w 2771003"/>
                <a:gd name="connsiteY6" fmla="*/ 0 h 427342"/>
                <a:gd name="connsiteX7" fmla="*/ 225293 w 2771003"/>
                <a:gd name="connsiteY7" fmla="*/ 73939 h 427342"/>
                <a:gd name="connsiteX8" fmla="*/ 96541 w 2771003"/>
                <a:gd name="connsiteY8" fmla="*/ 159282 h 427342"/>
                <a:gd name="connsiteX9" fmla="*/ 85560 w 2771003"/>
                <a:gd name="connsiteY9" fmla="*/ 213672 h 427342"/>
                <a:gd name="connsiteX10" fmla="*/ 85560 w 2771003"/>
                <a:gd name="connsiteY10" fmla="*/ 213671 h 427342"/>
                <a:gd name="connsiteX11" fmla="*/ 85560 w 2771003"/>
                <a:gd name="connsiteY11" fmla="*/ 213672 h 427342"/>
                <a:gd name="connsiteX12" fmla="*/ 85560 w 2771003"/>
                <a:gd name="connsiteY12" fmla="*/ 213672 h 427342"/>
                <a:gd name="connsiteX13" fmla="*/ 96541 w 2771003"/>
                <a:gd name="connsiteY13" fmla="*/ 268061 h 427342"/>
                <a:gd name="connsiteX14" fmla="*/ 225293 w 2771003"/>
                <a:gd name="connsiteY14" fmla="*/ 353404 h 427342"/>
                <a:gd name="connsiteX15" fmla="*/ 2545709 w 2771003"/>
                <a:gd name="connsiteY15" fmla="*/ 353405 h 427342"/>
                <a:gd name="connsiteX16" fmla="*/ 2685442 w 2771003"/>
                <a:gd name="connsiteY16" fmla="*/ 213672 h 427342"/>
                <a:gd name="connsiteX17" fmla="*/ 2685443 w 2771003"/>
                <a:gd name="connsiteY17" fmla="*/ 213672 h 427342"/>
                <a:gd name="connsiteX18" fmla="*/ 2545710 w 2771003"/>
                <a:gd name="connsiteY18" fmla="*/ 73939 h 427342"/>
                <a:gd name="connsiteX19" fmla="*/ 225293 w 2771003"/>
                <a:gd name="connsiteY19" fmla="*/ 73939 h 42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1003" h="427342">
                  <a:moveTo>
                    <a:pt x="213671" y="0"/>
                  </a:moveTo>
                  <a:lnTo>
                    <a:pt x="2557332" y="0"/>
                  </a:lnTo>
                  <a:cubicBezTo>
                    <a:pt x="2675339" y="0"/>
                    <a:pt x="2771003" y="95664"/>
                    <a:pt x="2771003" y="213671"/>
                  </a:cubicBezTo>
                  <a:cubicBezTo>
                    <a:pt x="2771003" y="331678"/>
                    <a:pt x="2675339" y="427342"/>
                    <a:pt x="2557332" y="427342"/>
                  </a:cubicBezTo>
                  <a:lnTo>
                    <a:pt x="213671" y="427342"/>
                  </a:lnTo>
                  <a:cubicBezTo>
                    <a:pt x="95664" y="427342"/>
                    <a:pt x="0" y="331678"/>
                    <a:pt x="0" y="213671"/>
                  </a:cubicBezTo>
                  <a:cubicBezTo>
                    <a:pt x="0" y="95664"/>
                    <a:pt x="95664" y="0"/>
                    <a:pt x="213671" y="0"/>
                  </a:cubicBezTo>
                  <a:close/>
                  <a:moveTo>
                    <a:pt x="225293" y="73939"/>
                  </a:moveTo>
                  <a:cubicBezTo>
                    <a:pt x="167414" y="73939"/>
                    <a:pt x="117754" y="109130"/>
                    <a:pt x="96541" y="159282"/>
                  </a:cubicBezTo>
                  <a:lnTo>
                    <a:pt x="85560" y="213672"/>
                  </a:lnTo>
                  <a:lnTo>
                    <a:pt x="85560" y="213671"/>
                  </a:lnTo>
                  <a:lnTo>
                    <a:pt x="85560" y="213672"/>
                  </a:lnTo>
                  <a:lnTo>
                    <a:pt x="85560" y="213672"/>
                  </a:lnTo>
                  <a:lnTo>
                    <a:pt x="96541" y="268061"/>
                  </a:lnTo>
                  <a:cubicBezTo>
                    <a:pt x="117754" y="318214"/>
                    <a:pt x="167414" y="353404"/>
                    <a:pt x="225293" y="353404"/>
                  </a:cubicBezTo>
                  <a:lnTo>
                    <a:pt x="2545709" y="353405"/>
                  </a:lnTo>
                  <a:cubicBezTo>
                    <a:pt x="2622881" y="353405"/>
                    <a:pt x="2685442" y="290844"/>
                    <a:pt x="2685442" y="213672"/>
                  </a:cubicBezTo>
                  <a:lnTo>
                    <a:pt x="2685443" y="213672"/>
                  </a:lnTo>
                  <a:cubicBezTo>
                    <a:pt x="2685443" y="136500"/>
                    <a:pt x="2622882" y="73939"/>
                    <a:pt x="2545710" y="73939"/>
                  </a:cubicBezTo>
                  <a:lnTo>
                    <a:pt x="225293" y="73939"/>
                  </a:ln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83000">
                  <a:sysClr val="window" lastClr="FFFFFF">
                    <a:lumMod val="95000"/>
                  </a:sysClr>
                </a:gs>
                <a:gs pos="100000">
                  <a:srgbClr val="4472C4">
                    <a:lumMod val="30000"/>
                    <a:lumOff val="7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53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7A4EE43-A900-0762-8B3B-955826DF3954}"/>
                </a:ext>
              </a:extLst>
            </p:cNvPr>
            <p:cNvSpPr/>
            <p:nvPr/>
          </p:nvSpPr>
          <p:spPr>
            <a:xfrm>
              <a:off x="1850193" y="2910444"/>
              <a:ext cx="1988801" cy="431194"/>
            </a:xfrm>
            <a:custGeom>
              <a:avLst/>
              <a:gdLst>
                <a:gd name="connsiteX0" fmla="*/ 0 w 2852137"/>
                <a:gd name="connsiteY0" fmla="*/ 0 h 522515"/>
                <a:gd name="connsiteX1" fmla="*/ 2852137 w 2852137"/>
                <a:gd name="connsiteY1" fmla="*/ 0 h 522515"/>
                <a:gd name="connsiteX2" fmla="*/ 2852137 w 2852137"/>
                <a:gd name="connsiteY2" fmla="*/ 522515 h 522515"/>
                <a:gd name="connsiteX3" fmla="*/ 0 w 2852137"/>
                <a:gd name="connsiteY3" fmla="*/ 522515 h 522515"/>
                <a:gd name="connsiteX4" fmla="*/ 0 w 2852137"/>
                <a:gd name="connsiteY4" fmla="*/ 0 h 522515"/>
                <a:gd name="connsiteX5" fmla="*/ 284674 w 2852137"/>
                <a:gd name="connsiteY5" fmla="*/ 123430 h 522515"/>
                <a:gd name="connsiteX6" fmla="*/ 155922 w 2852137"/>
                <a:gd name="connsiteY6" fmla="*/ 208773 h 522515"/>
                <a:gd name="connsiteX7" fmla="*/ 144941 w 2852137"/>
                <a:gd name="connsiteY7" fmla="*/ 263163 h 522515"/>
                <a:gd name="connsiteX8" fmla="*/ 144941 w 2852137"/>
                <a:gd name="connsiteY8" fmla="*/ 263162 h 522515"/>
                <a:gd name="connsiteX9" fmla="*/ 144941 w 2852137"/>
                <a:gd name="connsiteY9" fmla="*/ 263163 h 522515"/>
                <a:gd name="connsiteX10" fmla="*/ 144941 w 2852137"/>
                <a:gd name="connsiteY10" fmla="*/ 263163 h 522515"/>
                <a:gd name="connsiteX11" fmla="*/ 155922 w 2852137"/>
                <a:gd name="connsiteY11" fmla="*/ 317552 h 522515"/>
                <a:gd name="connsiteX12" fmla="*/ 284674 w 2852137"/>
                <a:gd name="connsiteY12" fmla="*/ 402895 h 522515"/>
                <a:gd name="connsiteX13" fmla="*/ 2605090 w 2852137"/>
                <a:gd name="connsiteY13" fmla="*/ 402896 h 522515"/>
                <a:gd name="connsiteX14" fmla="*/ 2744823 w 2852137"/>
                <a:gd name="connsiteY14" fmla="*/ 263163 h 522515"/>
                <a:gd name="connsiteX15" fmla="*/ 2744824 w 2852137"/>
                <a:gd name="connsiteY15" fmla="*/ 263163 h 522515"/>
                <a:gd name="connsiteX16" fmla="*/ 2605091 w 2852137"/>
                <a:gd name="connsiteY16" fmla="*/ 123430 h 522515"/>
                <a:gd name="connsiteX17" fmla="*/ 284674 w 2852137"/>
                <a:gd name="connsiteY17" fmla="*/ 123430 h 52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2137" h="522515">
                  <a:moveTo>
                    <a:pt x="0" y="0"/>
                  </a:moveTo>
                  <a:lnTo>
                    <a:pt x="2852137" y="0"/>
                  </a:lnTo>
                  <a:lnTo>
                    <a:pt x="2852137" y="522515"/>
                  </a:lnTo>
                  <a:lnTo>
                    <a:pt x="0" y="522515"/>
                  </a:lnTo>
                  <a:lnTo>
                    <a:pt x="0" y="0"/>
                  </a:lnTo>
                  <a:close/>
                  <a:moveTo>
                    <a:pt x="284674" y="123430"/>
                  </a:moveTo>
                  <a:cubicBezTo>
                    <a:pt x="226795" y="123430"/>
                    <a:pt x="177135" y="158621"/>
                    <a:pt x="155922" y="208773"/>
                  </a:cubicBezTo>
                  <a:lnTo>
                    <a:pt x="144941" y="263163"/>
                  </a:lnTo>
                  <a:lnTo>
                    <a:pt x="144941" y="263162"/>
                  </a:lnTo>
                  <a:lnTo>
                    <a:pt x="144941" y="263163"/>
                  </a:lnTo>
                  <a:lnTo>
                    <a:pt x="144941" y="263163"/>
                  </a:lnTo>
                  <a:lnTo>
                    <a:pt x="155922" y="317552"/>
                  </a:lnTo>
                  <a:cubicBezTo>
                    <a:pt x="177135" y="367705"/>
                    <a:pt x="226795" y="402895"/>
                    <a:pt x="284674" y="402895"/>
                  </a:cubicBezTo>
                  <a:lnTo>
                    <a:pt x="2605090" y="402896"/>
                  </a:lnTo>
                  <a:cubicBezTo>
                    <a:pt x="2682262" y="402896"/>
                    <a:pt x="2744823" y="340335"/>
                    <a:pt x="2744823" y="263163"/>
                  </a:cubicBezTo>
                  <a:lnTo>
                    <a:pt x="2744824" y="263163"/>
                  </a:lnTo>
                  <a:cubicBezTo>
                    <a:pt x="2744824" y="185991"/>
                    <a:pt x="2682263" y="123430"/>
                    <a:pt x="2605091" y="123430"/>
                  </a:cubicBezTo>
                  <a:lnTo>
                    <a:pt x="284674" y="12343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A9D42085-9827-B1B8-A159-B640BADC795B}"/>
                </a:ext>
              </a:extLst>
            </p:cNvPr>
            <p:cNvSpPr/>
            <p:nvPr/>
          </p:nvSpPr>
          <p:spPr>
            <a:xfrm>
              <a:off x="1894712" y="2947151"/>
              <a:ext cx="1940687" cy="352654"/>
            </a:xfrm>
            <a:custGeom>
              <a:avLst/>
              <a:gdLst>
                <a:gd name="connsiteX0" fmla="*/ 213671 w 2771003"/>
                <a:gd name="connsiteY0" fmla="*/ 0 h 427342"/>
                <a:gd name="connsiteX1" fmla="*/ 2557332 w 2771003"/>
                <a:gd name="connsiteY1" fmla="*/ 0 h 427342"/>
                <a:gd name="connsiteX2" fmla="*/ 2771003 w 2771003"/>
                <a:gd name="connsiteY2" fmla="*/ 213671 h 427342"/>
                <a:gd name="connsiteX3" fmla="*/ 2557332 w 2771003"/>
                <a:gd name="connsiteY3" fmla="*/ 427342 h 427342"/>
                <a:gd name="connsiteX4" fmla="*/ 213671 w 2771003"/>
                <a:gd name="connsiteY4" fmla="*/ 427342 h 427342"/>
                <a:gd name="connsiteX5" fmla="*/ 0 w 2771003"/>
                <a:gd name="connsiteY5" fmla="*/ 213671 h 427342"/>
                <a:gd name="connsiteX6" fmla="*/ 213671 w 2771003"/>
                <a:gd name="connsiteY6" fmla="*/ 0 h 427342"/>
                <a:gd name="connsiteX7" fmla="*/ 225293 w 2771003"/>
                <a:gd name="connsiteY7" fmla="*/ 73939 h 427342"/>
                <a:gd name="connsiteX8" fmla="*/ 96541 w 2771003"/>
                <a:gd name="connsiteY8" fmla="*/ 159282 h 427342"/>
                <a:gd name="connsiteX9" fmla="*/ 85560 w 2771003"/>
                <a:gd name="connsiteY9" fmla="*/ 213672 h 427342"/>
                <a:gd name="connsiteX10" fmla="*/ 85560 w 2771003"/>
                <a:gd name="connsiteY10" fmla="*/ 213671 h 427342"/>
                <a:gd name="connsiteX11" fmla="*/ 85560 w 2771003"/>
                <a:gd name="connsiteY11" fmla="*/ 213672 h 427342"/>
                <a:gd name="connsiteX12" fmla="*/ 85560 w 2771003"/>
                <a:gd name="connsiteY12" fmla="*/ 213672 h 427342"/>
                <a:gd name="connsiteX13" fmla="*/ 96541 w 2771003"/>
                <a:gd name="connsiteY13" fmla="*/ 268061 h 427342"/>
                <a:gd name="connsiteX14" fmla="*/ 225293 w 2771003"/>
                <a:gd name="connsiteY14" fmla="*/ 353404 h 427342"/>
                <a:gd name="connsiteX15" fmla="*/ 2545709 w 2771003"/>
                <a:gd name="connsiteY15" fmla="*/ 353405 h 427342"/>
                <a:gd name="connsiteX16" fmla="*/ 2685442 w 2771003"/>
                <a:gd name="connsiteY16" fmla="*/ 213672 h 427342"/>
                <a:gd name="connsiteX17" fmla="*/ 2685443 w 2771003"/>
                <a:gd name="connsiteY17" fmla="*/ 213672 h 427342"/>
                <a:gd name="connsiteX18" fmla="*/ 2545710 w 2771003"/>
                <a:gd name="connsiteY18" fmla="*/ 73939 h 427342"/>
                <a:gd name="connsiteX19" fmla="*/ 225293 w 2771003"/>
                <a:gd name="connsiteY19" fmla="*/ 73939 h 42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1003" h="427342">
                  <a:moveTo>
                    <a:pt x="213671" y="0"/>
                  </a:moveTo>
                  <a:lnTo>
                    <a:pt x="2557332" y="0"/>
                  </a:lnTo>
                  <a:cubicBezTo>
                    <a:pt x="2675339" y="0"/>
                    <a:pt x="2771003" y="95664"/>
                    <a:pt x="2771003" y="213671"/>
                  </a:cubicBezTo>
                  <a:cubicBezTo>
                    <a:pt x="2771003" y="331678"/>
                    <a:pt x="2675339" y="427342"/>
                    <a:pt x="2557332" y="427342"/>
                  </a:cubicBezTo>
                  <a:lnTo>
                    <a:pt x="213671" y="427342"/>
                  </a:lnTo>
                  <a:cubicBezTo>
                    <a:pt x="95664" y="427342"/>
                    <a:pt x="0" y="331678"/>
                    <a:pt x="0" y="213671"/>
                  </a:cubicBezTo>
                  <a:cubicBezTo>
                    <a:pt x="0" y="95664"/>
                    <a:pt x="95664" y="0"/>
                    <a:pt x="213671" y="0"/>
                  </a:cubicBezTo>
                  <a:close/>
                  <a:moveTo>
                    <a:pt x="225293" y="73939"/>
                  </a:moveTo>
                  <a:cubicBezTo>
                    <a:pt x="167414" y="73939"/>
                    <a:pt x="117754" y="109130"/>
                    <a:pt x="96541" y="159282"/>
                  </a:cubicBezTo>
                  <a:lnTo>
                    <a:pt x="85560" y="213672"/>
                  </a:lnTo>
                  <a:lnTo>
                    <a:pt x="85560" y="213671"/>
                  </a:lnTo>
                  <a:lnTo>
                    <a:pt x="85560" y="213672"/>
                  </a:lnTo>
                  <a:lnTo>
                    <a:pt x="85560" y="213672"/>
                  </a:lnTo>
                  <a:lnTo>
                    <a:pt x="96541" y="268061"/>
                  </a:lnTo>
                  <a:cubicBezTo>
                    <a:pt x="117754" y="318214"/>
                    <a:pt x="167414" y="353404"/>
                    <a:pt x="225293" y="353404"/>
                  </a:cubicBezTo>
                  <a:lnTo>
                    <a:pt x="2545709" y="353405"/>
                  </a:lnTo>
                  <a:cubicBezTo>
                    <a:pt x="2622881" y="353405"/>
                    <a:pt x="2685442" y="290844"/>
                    <a:pt x="2685442" y="213672"/>
                  </a:cubicBezTo>
                  <a:lnTo>
                    <a:pt x="2685443" y="213672"/>
                  </a:lnTo>
                  <a:cubicBezTo>
                    <a:pt x="2685443" y="136500"/>
                    <a:pt x="2622882" y="73939"/>
                    <a:pt x="2545710" y="73939"/>
                  </a:cubicBezTo>
                  <a:lnTo>
                    <a:pt x="225293" y="73939"/>
                  </a:ln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83000">
                  <a:sysClr val="window" lastClr="FFFFFF">
                    <a:lumMod val="95000"/>
                  </a:sysClr>
                </a:gs>
                <a:gs pos="100000">
                  <a:srgbClr val="4472C4">
                    <a:lumMod val="30000"/>
                    <a:lumOff val="7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53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1FA310DC-1B86-FBB1-608C-C2ED1DCE5AF6}"/>
                </a:ext>
              </a:extLst>
            </p:cNvPr>
            <p:cNvSpPr/>
            <p:nvPr/>
          </p:nvSpPr>
          <p:spPr>
            <a:xfrm>
              <a:off x="1850193" y="3516957"/>
              <a:ext cx="1988801" cy="431194"/>
            </a:xfrm>
            <a:custGeom>
              <a:avLst/>
              <a:gdLst>
                <a:gd name="connsiteX0" fmla="*/ 0 w 2852137"/>
                <a:gd name="connsiteY0" fmla="*/ 0 h 522515"/>
                <a:gd name="connsiteX1" fmla="*/ 2852137 w 2852137"/>
                <a:gd name="connsiteY1" fmla="*/ 0 h 522515"/>
                <a:gd name="connsiteX2" fmla="*/ 2852137 w 2852137"/>
                <a:gd name="connsiteY2" fmla="*/ 522515 h 522515"/>
                <a:gd name="connsiteX3" fmla="*/ 0 w 2852137"/>
                <a:gd name="connsiteY3" fmla="*/ 522515 h 522515"/>
                <a:gd name="connsiteX4" fmla="*/ 0 w 2852137"/>
                <a:gd name="connsiteY4" fmla="*/ 0 h 522515"/>
                <a:gd name="connsiteX5" fmla="*/ 284674 w 2852137"/>
                <a:gd name="connsiteY5" fmla="*/ 123430 h 522515"/>
                <a:gd name="connsiteX6" fmla="*/ 155922 w 2852137"/>
                <a:gd name="connsiteY6" fmla="*/ 208773 h 522515"/>
                <a:gd name="connsiteX7" fmla="*/ 144941 w 2852137"/>
                <a:gd name="connsiteY7" fmla="*/ 263163 h 522515"/>
                <a:gd name="connsiteX8" fmla="*/ 144941 w 2852137"/>
                <a:gd name="connsiteY8" fmla="*/ 263162 h 522515"/>
                <a:gd name="connsiteX9" fmla="*/ 144941 w 2852137"/>
                <a:gd name="connsiteY9" fmla="*/ 263163 h 522515"/>
                <a:gd name="connsiteX10" fmla="*/ 144941 w 2852137"/>
                <a:gd name="connsiteY10" fmla="*/ 263163 h 522515"/>
                <a:gd name="connsiteX11" fmla="*/ 155922 w 2852137"/>
                <a:gd name="connsiteY11" fmla="*/ 317552 h 522515"/>
                <a:gd name="connsiteX12" fmla="*/ 284674 w 2852137"/>
                <a:gd name="connsiteY12" fmla="*/ 402895 h 522515"/>
                <a:gd name="connsiteX13" fmla="*/ 2605090 w 2852137"/>
                <a:gd name="connsiteY13" fmla="*/ 402896 h 522515"/>
                <a:gd name="connsiteX14" fmla="*/ 2744823 w 2852137"/>
                <a:gd name="connsiteY14" fmla="*/ 263163 h 522515"/>
                <a:gd name="connsiteX15" fmla="*/ 2744824 w 2852137"/>
                <a:gd name="connsiteY15" fmla="*/ 263163 h 522515"/>
                <a:gd name="connsiteX16" fmla="*/ 2605091 w 2852137"/>
                <a:gd name="connsiteY16" fmla="*/ 123430 h 522515"/>
                <a:gd name="connsiteX17" fmla="*/ 284674 w 2852137"/>
                <a:gd name="connsiteY17" fmla="*/ 123430 h 52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52137" h="522515">
                  <a:moveTo>
                    <a:pt x="0" y="0"/>
                  </a:moveTo>
                  <a:lnTo>
                    <a:pt x="2852137" y="0"/>
                  </a:lnTo>
                  <a:lnTo>
                    <a:pt x="2852137" y="522515"/>
                  </a:lnTo>
                  <a:lnTo>
                    <a:pt x="0" y="522515"/>
                  </a:lnTo>
                  <a:lnTo>
                    <a:pt x="0" y="0"/>
                  </a:lnTo>
                  <a:close/>
                  <a:moveTo>
                    <a:pt x="284674" y="123430"/>
                  </a:moveTo>
                  <a:cubicBezTo>
                    <a:pt x="226795" y="123430"/>
                    <a:pt x="177135" y="158621"/>
                    <a:pt x="155922" y="208773"/>
                  </a:cubicBezTo>
                  <a:lnTo>
                    <a:pt x="144941" y="263163"/>
                  </a:lnTo>
                  <a:lnTo>
                    <a:pt x="144941" y="263162"/>
                  </a:lnTo>
                  <a:lnTo>
                    <a:pt x="144941" y="263163"/>
                  </a:lnTo>
                  <a:lnTo>
                    <a:pt x="144941" y="263163"/>
                  </a:lnTo>
                  <a:lnTo>
                    <a:pt x="155922" y="317552"/>
                  </a:lnTo>
                  <a:cubicBezTo>
                    <a:pt x="177135" y="367705"/>
                    <a:pt x="226795" y="402895"/>
                    <a:pt x="284674" y="402895"/>
                  </a:cubicBezTo>
                  <a:lnTo>
                    <a:pt x="2605090" y="402896"/>
                  </a:lnTo>
                  <a:cubicBezTo>
                    <a:pt x="2682262" y="402896"/>
                    <a:pt x="2744823" y="340335"/>
                    <a:pt x="2744823" y="263163"/>
                  </a:cubicBezTo>
                  <a:lnTo>
                    <a:pt x="2744824" y="263163"/>
                  </a:lnTo>
                  <a:cubicBezTo>
                    <a:pt x="2744824" y="185991"/>
                    <a:pt x="2682263" y="123430"/>
                    <a:pt x="2605091" y="123430"/>
                  </a:cubicBezTo>
                  <a:lnTo>
                    <a:pt x="284674" y="12343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206A8F6A-15A6-34BB-EC62-9E48C22CA29B}"/>
                </a:ext>
              </a:extLst>
            </p:cNvPr>
            <p:cNvSpPr/>
            <p:nvPr/>
          </p:nvSpPr>
          <p:spPr>
            <a:xfrm>
              <a:off x="1894712" y="3553664"/>
              <a:ext cx="1940687" cy="352654"/>
            </a:xfrm>
            <a:custGeom>
              <a:avLst/>
              <a:gdLst>
                <a:gd name="connsiteX0" fmla="*/ 213671 w 2771003"/>
                <a:gd name="connsiteY0" fmla="*/ 0 h 427342"/>
                <a:gd name="connsiteX1" fmla="*/ 2557332 w 2771003"/>
                <a:gd name="connsiteY1" fmla="*/ 0 h 427342"/>
                <a:gd name="connsiteX2" fmla="*/ 2771003 w 2771003"/>
                <a:gd name="connsiteY2" fmla="*/ 213671 h 427342"/>
                <a:gd name="connsiteX3" fmla="*/ 2557332 w 2771003"/>
                <a:gd name="connsiteY3" fmla="*/ 427342 h 427342"/>
                <a:gd name="connsiteX4" fmla="*/ 213671 w 2771003"/>
                <a:gd name="connsiteY4" fmla="*/ 427342 h 427342"/>
                <a:gd name="connsiteX5" fmla="*/ 0 w 2771003"/>
                <a:gd name="connsiteY5" fmla="*/ 213671 h 427342"/>
                <a:gd name="connsiteX6" fmla="*/ 213671 w 2771003"/>
                <a:gd name="connsiteY6" fmla="*/ 0 h 427342"/>
                <a:gd name="connsiteX7" fmla="*/ 225293 w 2771003"/>
                <a:gd name="connsiteY7" fmla="*/ 73939 h 427342"/>
                <a:gd name="connsiteX8" fmla="*/ 96541 w 2771003"/>
                <a:gd name="connsiteY8" fmla="*/ 159282 h 427342"/>
                <a:gd name="connsiteX9" fmla="*/ 85560 w 2771003"/>
                <a:gd name="connsiteY9" fmla="*/ 213672 h 427342"/>
                <a:gd name="connsiteX10" fmla="*/ 85560 w 2771003"/>
                <a:gd name="connsiteY10" fmla="*/ 213671 h 427342"/>
                <a:gd name="connsiteX11" fmla="*/ 85560 w 2771003"/>
                <a:gd name="connsiteY11" fmla="*/ 213672 h 427342"/>
                <a:gd name="connsiteX12" fmla="*/ 85560 w 2771003"/>
                <a:gd name="connsiteY12" fmla="*/ 213672 h 427342"/>
                <a:gd name="connsiteX13" fmla="*/ 96541 w 2771003"/>
                <a:gd name="connsiteY13" fmla="*/ 268061 h 427342"/>
                <a:gd name="connsiteX14" fmla="*/ 225293 w 2771003"/>
                <a:gd name="connsiteY14" fmla="*/ 353404 h 427342"/>
                <a:gd name="connsiteX15" fmla="*/ 2545709 w 2771003"/>
                <a:gd name="connsiteY15" fmla="*/ 353405 h 427342"/>
                <a:gd name="connsiteX16" fmla="*/ 2685442 w 2771003"/>
                <a:gd name="connsiteY16" fmla="*/ 213672 h 427342"/>
                <a:gd name="connsiteX17" fmla="*/ 2685443 w 2771003"/>
                <a:gd name="connsiteY17" fmla="*/ 213672 h 427342"/>
                <a:gd name="connsiteX18" fmla="*/ 2545710 w 2771003"/>
                <a:gd name="connsiteY18" fmla="*/ 73939 h 427342"/>
                <a:gd name="connsiteX19" fmla="*/ 225293 w 2771003"/>
                <a:gd name="connsiteY19" fmla="*/ 73939 h 42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71003" h="427342">
                  <a:moveTo>
                    <a:pt x="213671" y="0"/>
                  </a:moveTo>
                  <a:lnTo>
                    <a:pt x="2557332" y="0"/>
                  </a:lnTo>
                  <a:cubicBezTo>
                    <a:pt x="2675339" y="0"/>
                    <a:pt x="2771003" y="95664"/>
                    <a:pt x="2771003" y="213671"/>
                  </a:cubicBezTo>
                  <a:cubicBezTo>
                    <a:pt x="2771003" y="331678"/>
                    <a:pt x="2675339" y="427342"/>
                    <a:pt x="2557332" y="427342"/>
                  </a:cubicBezTo>
                  <a:lnTo>
                    <a:pt x="213671" y="427342"/>
                  </a:lnTo>
                  <a:cubicBezTo>
                    <a:pt x="95664" y="427342"/>
                    <a:pt x="0" y="331678"/>
                    <a:pt x="0" y="213671"/>
                  </a:cubicBezTo>
                  <a:cubicBezTo>
                    <a:pt x="0" y="95664"/>
                    <a:pt x="95664" y="0"/>
                    <a:pt x="213671" y="0"/>
                  </a:cubicBezTo>
                  <a:close/>
                  <a:moveTo>
                    <a:pt x="225293" y="73939"/>
                  </a:moveTo>
                  <a:cubicBezTo>
                    <a:pt x="167414" y="73939"/>
                    <a:pt x="117754" y="109130"/>
                    <a:pt x="96541" y="159282"/>
                  </a:cubicBezTo>
                  <a:lnTo>
                    <a:pt x="85560" y="213672"/>
                  </a:lnTo>
                  <a:lnTo>
                    <a:pt x="85560" y="213671"/>
                  </a:lnTo>
                  <a:lnTo>
                    <a:pt x="85560" y="213672"/>
                  </a:lnTo>
                  <a:lnTo>
                    <a:pt x="85560" y="213672"/>
                  </a:lnTo>
                  <a:lnTo>
                    <a:pt x="96541" y="268061"/>
                  </a:lnTo>
                  <a:cubicBezTo>
                    <a:pt x="117754" y="318214"/>
                    <a:pt x="167414" y="353404"/>
                    <a:pt x="225293" y="353404"/>
                  </a:cubicBezTo>
                  <a:lnTo>
                    <a:pt x="2545709" y="353405"/>
                  </a:lnTo>
                  <a:cubicBezTo>
                    <a:pt x="2622881" y="353405"/>
                    <a:pt x="2685442" y="290844"/>
                    <a:pt x="2685442" y="213672"/>
                  </a:cubicBezTo>
                  <a:lnTo>
                    <a:pt x="2685443" y="213672"/>
                  </a:lnTo>
                  <a:cubicBezTo>
                    <a:pt x="2685443" y="136500"/>
                    <a:pt x="2622882" y="73939"/>
                    <a:pt x="2545710" y="73939"/>
                  </a:cubicBezTo>
                  <a:lnTo>
                    <a:pt x="225293" y="73939"/>
                  </a:ln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83000">
                  <a:sysClr val="window" lastClr="FFFFFF">
                    <a:lumMod val="95000"/>
                  </a:sysClr>
                </a:gs>
                <a:gs pos="100000">
                  <a:srgbClr val="4472C4">
                    <a:lumMod val="30000"/>
                    <a:lumOff val="70000"/>
                  </a:srgb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76200" dist="38100" dir="2700000" algn="tl" rotWithShape="0">
                <a:prstClr val="black">
                  <a:alpha val="53000"/>
                </a:prstClr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C1CBEBC2-C5DD-D139-312B-E2C7D1757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904" y="2995132"/>
              <a:ext cx="245292" cy="256443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451EFE8-05C0-0576-F69D-65DCA62BB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904" y="2385163"/>
              <a:ext cx="245292" cy="256443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76FC9E6-7F10-8964-63B4-C5252B3EA308}"/>
                </a:ext>
              </a:extLst>
            </p:cNvPr>
            <p:cNvSpPr txBox="1"/>
            <p:nvPr/>
          </p:nvSpPr>
          <p:spPr>
            <a:xfrm>
              <a:off x="1984092" y="2341331"/>
              <a:ext cx="638752" cy="3572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37</a:t>
              </a: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%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A1121D50-88B3-5E61-8E02-E00FBAC890A5}"/>
                </a:ext>
              </a:extLst>
            </p:cNvPr>
            <p:cNvSpPr txBox="1"/>
            <p:nvPr/>
          </p:nvSpPr>
          <p:spPr>
            <a:xfrm>
              <a:off x="1881385" y="2947477"/>
              <a:ext cx="537370" cy="3572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3</a:t>
              </a: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%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4CAD7A1C-788D-FE4C-4D91-87B93EFA1A7B}"/>
                </a:ext>
              </a:extLst>
            </p:cNvPr>
            <p:cNvSpPr txBox="1"/>
            <p:nvPr/>
          </p:nvSpPr>
          <p:spPr>
            <a:xfrm>
              <a:off x="1966677" y="3555502"/>
              <a:ext cx="1076044" cy="35725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59</a:t>
              </a:r>
              <a:r>
                <a:rPr kumimoji="0" lang="pt-BR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hnschrift SemiCondensed" panose="020B0502040204020203" pitchFamily="34" charset="0"/>
                </a:rPr>
                <a:t>%</a:t>
              </a:r>
              <a:endPara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tângulo: Cantos Arredondados 25">
              <a:extLst>
                <a:ext uri="{FF2B5EF4-FFF2-40B4-BE49-F238E27FC236}">
                  <a16:creationId xmlns:a16="http://schemas.microsoft.com/office/drawing/2014/main" id="{42A3922B-898A-F974-B4CB-6295B17757C1}"/>
                </a:ext>
              </a:extLst>
            </p:cNvPr>
            <p:cNvSpPr/>
            <p:nvPr/>
          </p:nvSpPr>
          <p:spPr>
            <a:xfrm>
              <a:off x="1894712" y="4091064"/>
              <a:ext cx="1038646" cy="179566"/>
            </a:xfrm>
            <a:prstGeom prst="roundRect">
              <a:avLst>
                <a:gd name="adj" fmla="val 50000"/>
              </a:avLst>
            </a:prstGeom>
            <a:solidFill>
              <a:srgbClr val="E8E8E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Condensed" panose="020B0502040204020203" pitchFamily="34" charset="0"/>
                  <a:ea typeface="+mn-ea"/>
                  <a:cs typeface="+mn-cs"/>
                </a:rPr>
                <a:t>Não sabe dizer 1%</a:t>
              </a:r>
              <a:endPara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Imagem 26">
              <a:extLst>
                <a:ext uri="{FF2B5EF4-FFF2-40B4-BE49-F238E27FC236}">
                  <a16:creationId xmlns:a16="http://schemas.microsoft.com/office/drawing/2014/main" id="{E433C3AB-AD73-0BE0-DD0B-21398ED2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904" y="3611627"/>
              <a:ext cx="245292" cy="256443"/>
            </a:xfrm>
            <a:prstGeom prst="rect">
              <a:avLst/>
            </a:prstGeom>
            <a:effectLst>
              <a:outerShdw blurRad="127000" dist="88900" dir="2700000" algn="tl" rotWithShape="0">
                <a:prstClr val="black">
                  <a:alpha val="67000"/>
                </a:prstClr>
              </a:outerShdw>
            </a:effectLst>
          </p:spPr>
        </p:pic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5A9BD5F9-C171-C9ED-4B81-62E0D08606F3}"/>
                </a:ext>
              </a:extLst>
            </p:cNvPr>
            <p:cNvGrpSpPr/>
            <p:nvPr/>
          </p:nvGrpSpPr>
          <p:grpSpPr>
            <a:xfrm>
              <a:off x="2010735" y="4349693"/>
              <a:ext cx="1729645" cy="315680"/>
              <a:chOff x="1479375" y="5422547"/>
              <a:chExt cx="1729645" cy="315680"/>
            </a:xfrm>
          </p:grpSpPr>
          <p:grpSp>
            <p:nvGrpSpPr>
              <p:cNvPr id="29" name="Agrupar 28">
                <a:extLst>
                  <a:ext uri="{FF2B5EF4-FFF2-40B4-BE49-F238E27FC236}">
                    <a16:creationId xmlns:a16="http://schemas.microsoft.com/office/drawing/2014/main" id="{771ABF06-529D-FBF1-1D84-518324933CE4}"/>
                  </a:ext>
                </a:extLst>
              </p:cNvPr>
              <p:cNvGrpSpPr/>
              <p:nvPr/>
            </p:nvGrpSpPr>
            <p:grpSpPr>
              <a:xfrm>
                <a:off x="1479375" y="5422547"/>
                <a:ext cx="1729645" cy="315680"/>
                <a:chOff x="1479375" y="5385573"/>
                <a:chExt cx="1932227" cy="352654"/>
              </a:xfrm>
            </p:grpSpPr>
            <p:sp>
              <p:nvSpPr>
                <p:cNvPr id="33" name="Retângulo: Cantos Arredondados 32">
                  <a:extLst>
                    <a:ext uri="{FF2B5EF4-FFF2-40B4-BE49-F238E27FC236}">
                      <a16:creationId xmlns:a16="http://schemas.microsoft.com/office/drawing/2014/main" id="{8B68BC1C-9272-4E14-33D6-D3ECEE6FBFB1}"/>
                    </a:ext>
                  </a:extLst>
                </p:cNvPr>
                <p:cNvSpPr/>
                <p:nvPr/>
              </p:nvSpPr>
              <p:spPr>
                <a:xfrm>
                  <a:off x="1522172" y="5425026"/>
                  <a:ext cx="1846631" cy="256328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0">
                      <a:srgbClr val="FF013D"/>
                    </a:gs>
                    <a:gs pos="50000">
                      <a:srgbClr val="FDBF1B"/>
                    </a:gs>
                    <a:gs pos="100000">
                      <a:srgbClr val="84B30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2400"/>
                </a:p>
              </p:txBody>
            </p:sp>
            <p:sp>
              <p:nvSpPr>
                <p:cNvPr id="34" name="Forma Livre: Forma 33">
                  <a:extLst>
                    <a:ext uri="{FF2B5EF4-FFF2-40B4-BE49-F238E27FC236}">
                      <a16:creationId xmlns:a16="http://schemas.microsoft.com/office/drawing/2014/main" id="{3F9EA1C7-D1DF-002D-191A-EFFA3CB869C7}"/>
                    </a:ext>
                  </a:extLst>
                </p:cNvPr>
                <p:cNvSpPr/>
                <p:nvPr/>
              </p:nvSpPr>
              <p:spPr>
                <a:xfrm>
                  <a:off x="1479375" y="5385573"/>
                  <a:ext cx="1932227" cy="352654"/>
                </a:xfrm>
                <a:custGeom>
                  <a:avLst/>
                  <a:gdLst>
                    <a:gd name="connsiteX0" fmla="*/ 213671 w 2771003"/>
                    <a:gd name="connsiteY0" fmla="*/ 0 h 427342"/>
                    <a:gd name="connsiteX1" fmla="*/ 2557332 w 2771003"/>
                    <a:gd name="connsiteY1" fmla="*/ 0 h 427342"/>
                    <a:gd name="connsiteX2" fmla="*/ 2771003 w 2771003"/>
                    <a:gd name="connsiteY2" fmla="*/ 213671 h 427342"/>
                    <a:gd name="connsiteX3" fmla="*/ 2557332 w 2771003"/>
                    <a:gd name="connsiteY3" fmla="*/ 427342 h 427342"/>
                    <a:gd name="connsiteX4" fmla="*/ 213671 w 2771003"/>
                    <a:gd name="connsiteY4" fmla="*/ 427342 h 427342"/>
                    <a:gd name="connsiteX5" fmla="*/ 0 w 2771003"/>
                    <a:gd name="connsiteY5" fmla="*/ 213671 h 427342"/>
                    <a:gd name="connsiteX6" fmla="*/ 213671 w 2771003"/>
                    <a:gd name="connsiteY6" fmla="*/ 0 h 427342"/>
                    <a:gd name="connsiteX7" fmla="*/ 225293 w 2771003"/>
                    <a:gd name="connsiteY7" fmla="*/ 73939 h 427342"/>
                    <a:gd name="connsiteX8" fmla="*/ 96541 w 2771003"/>
                    <a:gd name="connsiteY8" fmla="*/ 159282 h 427342"/>
                    <a:gd name="connsiteX9" fmla="*/ 85560 w 2771003"/>
                    <a:gd name="connsiteY9" fmla="*/ 213672 h 427342"/>
                    <a:gd name="connsiteX10" fmla="*/ 85560 w 2771003"/>
                    <a:gd name="connsiteY10" fmla="*/ 213671 h 427342"/>
                    <a:gd name="connsiteX11" fmla="*/ 85560 w 2771003"/>
                    <a:gd name="connsiteY11" fmla="*/ 213672 h 427342"/>
                    <a:gd name="connsiteX12" fmla="*/ 85560 w 2771003"/>
                    <a:gd name="connsiteY12" fmla="*/ 213672 h 427342"/>
                    <a:gd name="connsiteX13" fmla="*/ 96541 w 2771003"/>
                    <a:gd name="connsiteY13" fmla="*/ 268061 h 427342"/>
                    <a:gd name="connsiteX14" fmla="*/ 225293 w 2771003"/>
                    <a:gd name="connsiteY14" fmla="*/ 353404 h 427342"/>
                    <a:gd name="connsiteX15" fmla="*/ 2545709 w 2771003"/>
                    <a:gd name="connsiteY15" fmla="*/ 353405 h 427342"/>
                    <a:gd name="connsiteX16" fmla="*/ 2685442 w 2771003"/>
                    <a:gd name="connsiteY16" fmla="*/ 213672 h 427342"/>
                    <a:gd name="connsiteX17" fmla="*/ 2685443 w 2771003"/>
                    <a:gd name="connsiteY17" fmla="*/ 213672 h 427342"/>
                    <a:gd name="connsiteX18" fmla="*/ 2545710 w 2771003"/>
                    <a:gd name="connsiteY18" fmla="*/ 73939 h 427342"/>
                    <a:gd name="connsiteX19" fmla="*/ 225293 w 2771003"/>
                    <a:gd name="connsiteY19" fmla="*/ 73939 h 4273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771003" h="427342">
                      <a:moveTo>
                        <a:pt x="213671" y="0"/>
                      </a:moveTo>
                      <a:lnTo>
                        <a:pt x="2557332" y="0"/>
                      </a:lnTo>
                      <a:cubicBezTo>
                        <a:pt x="2675339" y="0"/>
                        <a:pt x="2771003" y="95664"/>
                        <a:pt x="2771003" y="213671"/>
                      </a:cubicBezTo>
                      <a:cubicBezTo>
                        <a:pt x="2771003" y="331678"/>
                        <a:pt x="2675339" y="427342"/>
                        <a:pt x="2557332" y="427342"/>
                      </a:cubicBezTo>
                      <a:lnTo>
                        <a:pt x="213671" y="427342"/>
                      </a:lnTo>
                      <a:cubicBezTo>
                        <a:pt x="95664" y="427342"/>
                        <a:pt x="0" y="331678"/>
                        <a:pt x="0" y="213671"/>
                      </a:cubicBezTo>
                      <a:cubicBezTo>
                        <a:pt x="0" y="95664"/>
                        <a:pt x="95664" y="0"/>
                        <a:pt x="213671" y="0"/>
                      </a:cubicBezTo>
                      <a:close/>
                      <a:moveTo>
                        <a:pt x="225293" y="73939"/>
                      </a:moveTo>
                      <a:cubicBezTo>
                        <a:pt x="167414" y="73939"/>
                        <a:pt x="117754" y="109130"/>
                        <a:pt x="96541" y="159282"/>
                      </a:cubicBezTo>
                      <a:lnTo>
                        <a:pt x="85560" y="213672"/>
                      </a:lnTo>
                      <a:lnTo>
                        <a:pt x="85560" y="213671"/>
                      </a:lnTo>
                      <a:lnTo>
                        <a:pt x="85560" y="213672"/>
                      </a:lnTo>
                      <a:lnTo>
                        <a:pt x="85560" y="213672"/>
                      </a:lnTo>
                      <a:lnTo>
                        <a:pt x="96541" y="268061"/>
                      </a:lnTo>
                      <a:cubicBezTo>
                        <a:pt x="117754" y="318214"/>
                        <a:pt x="167414" y="353404"/>
                        <a:pt x="225293" y="353404"/>
                      </a:cubicBezTo>
                      <a:lnTo>
                        <a:pt x="2545709" y="353405"/>
                      </a:lnTo>
                      <a:cubicBezTo>
                        <a:pt x="2622881" y="353405"/>
                        <a:pt x="2685442" y="290844"/>
                        <a:pt x="2685442" y="213672"/>
                      </a:cubicBezTo>
                      <a:lnTo>
                        <a:pt x="2685443" y="213672"/>
                      </a:lnTo>
                      <a:cubicBezTo>
                        <a:pt x="2685443" y="136500"/>
                        <a:pt x="2622882" y="73939"/>
                        <a:pt x="2545710" y="73939"/>
                      </a:cubicBezTo>
                      <a:lnTo>
                        <a:pt x="225293" y="73939"/>
                      </a:lnTo>
                      <a:close/>
                    </a:path>
                  </a:pathLst>
                </a:custGeom>
                <a:gradFill>
                  <a:gsLst>
                    <a:gs pos="0">
                      <a:sysClr val="window" lastClr="FFFFFF"/>
                    </a:gs>
                    <a:gs pos="83000">
                      <a:sysClr val="window" lastClr="FFFFFF">
                        <a:lumMod val="95000"/>
                      </a:sys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38100" dir="2700000" algn="tl" rotWithShape="0">
                    <a:prstClr val="black">
                      <a:alpha val="53000"/>
                    </a:prstClr>
                  </a:outerShdw>
                </a:effectLst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0" name="Imagem 29">
                <a:extLst>
                  <a:ext uri="{FF2B5EF4-FFF2-40B4-BE49-F238E27FC236}">
                    <a16:creationId xmlns:a16="http://schemas.microsoft.com/office/drawing/2014/main" id="{11D0669D-182B-0A1A-E60F-5EA7BD9F9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52051" y="5488685"/>
                <a:ext cx="184292" cy="192669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67000"/>
                  </a:prstClr>
                </a:outerShdw>
              </a:effectLst>
            </p:spPr>
          </p:pic>
          <p:pic>
            <p:nvPicPr>
              <p:cNvPr id="31" name="Imagem 30">
                <a:extLst>
                  <a:ext uri="{FF2B5EF4-FFF2-40B4-BE49-F238E27FC236}">
                    <a16:creationId xmlns:a16="http://schemas.microsoft.com/office/drawing/2014/main" id="{E35E5F66-F5F5-CC6E-57B9-C9D82026A0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55902" y="5480515"/>
                <a:ext cx="184292" cy="192669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67000"/>
                  </a:prstClr>
                </a:outerShdw>
              </a:effectLst>
            </p:spPr>
          </p:pic>
          <p:pic>
            <p:nvPicPr>
              <p:cNvPr id="32" name="Imagem 31">
                <a:extLst>
                  <a:ext uri="{FF2B5EF4-FFF2-40B4-BE49-F238E27FC236}">
                    <a16:creationId xmlns:a16="http://schemas.microsoft.com/office/drawing/2014/main" id="{45E5CFD8-65D5-E374-C752-1FFFF4FDB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9808" y="5484052"/>
                <a:ext cx="184292" cy="192669"/>
              </a:xfrm>
              <a:prstGeom prst="rect">
                <a:avLst/>
              </a:prstGeom>
              <a:effectLst>
                <a:outerShdw blurRad="127000" dist="88900" dir="2700000" algn="tl" rotWithShape="0">
                  <a:prstClr val="black">
                    <a:alpha val="67000"/>
                  </a:prstClr>
                </a:outerShdw>
              </a:effectLst>
            </p:spPr>
          </p:pic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5BE8F3C-D138-43E1-E5B2-6799E148D5B0}"/>
                </a:ext>
              </a:extLst>
            </p:cNvPr>
            <p:cNvGrpSpPr/>
            <p:nvPr/>
          </p:nvGrpSpPr>
          <p:grpSpPr>
            <a:xfrm>
              <a:off x="2531510" y="4637786"/>
              <a:ext cx="503802" cy="403780"/>
              <a:chOff x="4525168" y="5334069"/>
              <a:chExt cx="503802" cy="403780"/>
            </a:xfrm>
          </p:grpSpPr>
          <p:sp>
            <p:nvSpPr>
              <p:cNvPr id="36" name="Triângulo isósceles 35">
                <a:extLst>
                  <a:ext uri="{FF2B5EF4-FFF2-40B4-BE49-F238E27FC236}">
                    <a16:creationId xmlns:a16="http://schemas.microsoft.com/office/drawing/2014/main" id="{FC1FCDA3-4982-CD35-ADA3-FDCA32DF7208}"/>
                  </a:ext>
                </a:extLst>
              </p:cNvPr>
              <p:cNvSpPr/>
              <p:nvPr/>
            </p:nvSpPr>
            <p:spPr>
              <a:xfrm>
                <a:off x="4703250" y="5334069"/>
                <a:ext cx="147637" cy="127273"/>
              </a:xfrm>
              <a:prstGeom prst="triangle">
                <a:avLst/>
              </a:prstGeom>
              <a:solidFill>
                <a:srgbClr val="616266"/>
              </a:solidFill>
              <a:ln>
                <a:noFill/>
              </a:ln>
              <a:effectLst>
                <a:outerShdw blurRad="76200" dist="38100" dir="2700000" algn="ctr" rotWithShape="0">
                  <a:srgbClr val="000000">
                    <a:alpha val="53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40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Retângulo: Cantos Arredondados 36">
                <a:extLst>
                  <a:ext uri="{FF2B5EF4-FFF2-40B4-BE49-F238E27FC236}">
                    <a16:creationId xmlns:a16="http://schemas.microsoft.com/office/drawing/2014/main" id="{DF11B785-1A25-9C26-8108-2F4C3FF598DB}"/>
                  </a:ext>
                </a:extLst>
              </p:cNvPr>
              <p:cNvSpPr/>
              <p:nvPr/>
            </p:nvSpPr>
            <p:spPr>
              <a:xfrm>
                <a:off x="4525168" y="5450867"/>
                <a:ext cx="503802" cy="286982"/>
              </a:xfrm>
              <a:prstGeom prst="roundRect">
                <a:avLst>
                  <a:gd name="adj" fmla="val 25758"/>
                </a:avLst>
              </a:prstGeom>
              <a:solidFill>
                <a:srgbClr val="616266"/>
              </a:solidFill>
              <a:ln>
                <a:solidFill>
                  <a:srgbClr val="989898"/>
                </a:solidFill>
              </a:ln>
              <a:effectLst>
                <a:outerShdw blurRad="76200" dist="38100" dir="2700000" algn="ctr" rotWithShape="0">
                  <a:srgbClr val="000000">
                    <a:alpha val="53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0" lang="pt-BR" sz="105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Bahnschrift SemiCondensed" panose="020B0502040204020203" pitchFamily="34" charset="0"/>
                    <a:ea typeface="+mn-ea"/>
                    <a:cs typeface="+mn-cs"/>
                  </a:rPr>
                  <a:t>Média 2,5</a:t>
                </a:r>
                <a:endParaRPr lang="pt-BR" sz="2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D36D0159-41B0-94C2-195E-2FD2177C3F6A}"/>
              </a:ext>
            </a:extLst>
          </p:cNvPr>
          <p:cNvSpPr txBox="1"/>
          <p:nvPr/>
        </p:nvSpPr>
        <p:spPr>
          <a:xfrm>
            <a:off x="7133874" y="1196481"/>
            <a:ext cx="24134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DISCORDA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E60021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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1A113D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CONCORDA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Conector reto 44"/>
          <p:cNvCxnSpPr/>
          <p:nvPr/>
        </p:nvCxnSpPr>
        <p:spPr>
          <a:xfrm>
            <a:off x="4852015" y="2814259"/>
            <a:ext cx="6624917" cy="0"/>
          </a:xfrm>
          <a:prstGeom prst="line">
            <a:avLst/>
          </a:prstGeom>
          <a:ln w="38100">
            <a:solidFill>
              <a:srgbClr val="616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4852015" y="4452278"/>
            <a:ext cx="6624917" cy="0"/>
          </a:xfrm>
          <a:prstGeom prst="line">
            <a:avLst/>
          </a:prstGeom>
          <a:ln w="38100">
            <a:solidFill>
              <a:srgbClr val="6162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B7A4492-8291-1978-86BD-14983D1129DD}"/>
              </a:ext>
            </a:extLst>
          </p:cNvPr>
          <p:cNvSpPr txBox="1"/>
          <p:nvPr/>
        </p:nvSpPr>
        <p:spPr>
          <a:xfrm>
            <a:off x="10945134" y="1911937"/>
            <a:ext cx="1091731" cy="6232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latin typeface="Bahnschrift SemiCondensed" panose="020B0502040204020203" pitchFamily="34" charset="0"/>
              </a:rPr>
              <a:t>Mais propenso a aceitar</a:t>
            </a:r>
          </a:p>
          <a:p>
            <a:r>
              <a:rPr lang="pt-BR" sz="1050" b="1" dirty="0">
                <a:latin typeface="Bahnschrift SemiCondensed" panose="020B0502040204020203" pitchFamily="34" charset="0"/>
              </a:rPr>
              <a:t>(acima da média)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D26B8183-F0A5-1550-A04F-EF0FAB9A4D44}"/>
              </a:ext>
            </a:extLst>
          </p:cNvPr>
          <p:cNvSpPr/>
          <p:nvPr/>
        </p:nvSpPr>
        <p:spPr>
          <a:xfrm>
            <a:off x="10670420" y="1674694"/>
            <a:ext cx="130804" cy="1097734"/>
          </a:xfrm>
          <a:prstGeom prst="roundRect">
            <a:avLst>
              <a:gd name="adj" fmla="val 50000"/>
            </a:avLst>
          </a:prstGeom>
          <a:solidFill>
            <a:srgbClr val="CAE3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>
            <a:extLst>
              <a:ext uri="{FF2B5EF4-FFF2-40B4-BE49-F238E27FC236}">
                <a16:creationId xmlns:a16="http://schemas.microsoft.com/office/drawing/2014/main" id="{563CFF76-754D-0058-6022-A19F09A76F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465" y="2077498"/>
            <a:ext cx="274714" cy="28720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3E693859-B52A-29CC-653D-BECF5A24F7B4}"/>
              </a:ext>
            </a:extLst>
          </p:cNvPr>
          <p:cNvSpPr txBox="1"/>
          <p:nvPr/>
        </p:nvSpPr>
        <p:spPr>
          <a:xfrm>
            <a:off x="10945134" y="4864165"/>
            <a:ext cx="1167048" cy="6232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latin typeface="Bahnschrift SemiCondensed" panose="020B0502040204020203" pitchFamily="34" charset="0"/>
              </a:rPr>
              <a:t>Mais propenso a Rejeitar</a:t>
            </a:r>
          </a:p>
          <a:p>
            <a:r>
              <a:rPr lang="pt-BR" sz="1050" b="1" dirty="0">
                <a:latin typeface="Bahnschrift SemiCondensed" panose="020B0502040204020203" pitchFamily="34" charset="0"/>
              </a:rPr>
              <a:t>(abaixo da média)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6E5AFB57-7079-6D40-44BC-A117DA0852D4}"/>
              </a:ext>
            </a:extLst>
          </p:cNvPr>
          <p:cNvSpPr/>
          <p:nvPr/>
        </p:nvSpPr>
        <p:spPr>
          <a:xfrm>
            <a:off x="10670420" y="4511660"/>
            <a:ext cx="130804" cy="1328258"/>
          </a:xfrm>
          <a:prstGeom prst="roundRect">
            <a:avLst>
              <a:gd name="adj" fmla="val 50000"/>
            </a:avLst>
          </a:prstGeom>
          <a:solidFill>
            <a:srgbClr val="FF4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0C77DE5B-BED3-E03F-21AD-2A0F6B5C3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1357" y="5029420"/>
            <a:ext cx="274714" cy="28720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54" name="CaixaDeTexto 53">
            <a:extLst>
              <a:ext uri="{FF2B5EF4-FFF2-40B4-BE49-F238E27FC236}">
                <a16:creationId xmlns:a16="http://schemas.microsoft.com/office/drawing/2014/main" id="{3C9ADAC6-0BBA-29D9-78F1-B503BA54F874}"/>
              </a:ext>
            </a:extLst>
          </p:cNvPr>
          <p:cNvSpPr txBox="1"/>
          <p:nvPr/>
        </p:nvSpPr>
        <p:spPr>
          <a:xfrm>
            <a:off x="10945134" y="3493015"/>
            <a:ext cx="1091731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latin typeface="Bahnschrift SemiCondensed" panose="020B0502040204020203" pitchFamily="34" charset="0"/>
              </a:rPr>
              <a:t>Na média</a:t>
            </a: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7D1927F4-4E91-94FC-8288-EF6DBCAC8064}"/>
              </a:ext>
            </a:extLst>
          </p:cNvPr>
          <p:cNvSpPr/>
          <p:nvPr/>
        </p:nvSpPr>
        <p:spPr>
          <a:xfrm>
            <a:off x="10670420" y="2900972"/>
            <a:ext cx="130804" cy="1461084"/>
          </a:xfrm>
          <a:prstGeom prst="roundRect">
            <a:avLst>
              <a:gd name="adj" fmla="val 50000"/>
            </a:avLst>
          </a:prstGeom>
          <a:solidFill>
            <a:srgbClr val="FFD5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8" name="Imagem 57">
            <a:extLst>
              <a:ext uri="{FF2B5EF4-FFF2-40B4-BE49-F238E27FC236}">
                <a16:creationId xmlns:a16="http://schemas.microsoft.com/office/drawing/2014/main" id="{D489C4CD-4CD3-52B3-27AF-450B91B977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8465" y="3476725"/>
            <a:ext cx="274714" cy="287203"/>
          </a:xfrm>
          <a:prstGeom prst="rect">
            <a:avLst/>
          </a:prstGeom>
          <a:effectLst>
            <a:outerShdw blurRad="127000" dist="88900" dir="2700000" algn="tl" rotWithShape="0">
              <a:prstClr val="black">
                <a:alpha val="67000"/>
              </a:prstClr>
            </a:outerShdw>
          </a:effectLst>
        </p:spPr>
      </p:pic>
      <p:sp>
        <p:nvSpPr>
          <p:cNvPr id="59" name="CaixaDeTexto 58">
            <a:extLst>
              <a:ext uri="{FF2B5EF4-FFF2-40B4-BE49-F238E27FC236}">
                <a16:creationId xmlns:a16="http://schemas.microsoft.com/office/drawing/2014/main" id="{3218FD47-EC9B-59B7-43C3-7E0FB4E58282}"/>
              </a:ext>
            </a:extLst>
          </p:cNvPr>
          <p:cNvSpPr txBox="1"/>
          <p:nvPr/>
        </p:nvSpPr>
        <p:spPr>
          <a:xfrm>
            <a:off x="333055" y="2029412"/>
            <a:ext cx="106482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100" b="1" kern="0" dirty="0">
                <a:solidFill>
                  <a:prstClr val="black"/>
                </a:solidFill>
                <a:latin typeface="Bahnschrift SemiCondensed" panose="020B0502040204020203" pitchFamily="34" charset="0"/>
              </a:rPr>
              <a:t>CONCORDA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BDC8537-C98C-3DF6-5AAE-EB735E43CCFB}"/>
              </a:ext>
            </a:extLst>
          </p:cNvPr>
          <p:cNvSpPr txBox="1"/>
          <p:nvPr/>
        </p:nvSpPr>
        <p:spPr>
          <a:xfrm>
            <a:off x="481377" y="2725352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NEUTRO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BCE4CA96-9D07-D7BB-6FBD-BC5CDD4DE71E}"/>
              </a:ext>
            </a:extLst>
          </p:cNvPr>
          <p:cNvSpPr txBox="1"/>
          <p:nvPr/>
        </p:nvSpPr>
        <p:spPr>
          <a:xfrm>
            <a:off x="481377" y="3392733"/>
            <a:ext cx="875353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Condensed" panose="020B0502040204020203" pitchFamily="34" charset="0"/>
              </a:rPr>
              <a:t>DISCORDA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158C490-D840-5272-14DF-CEEB3281F263}"/>
              </a:ext>
            </a:extLst>
          </p:cNvPr>
          <p:cNvSpPr txBox="1"/>
          <p:nvPr/>
        </p:nvSpPr>
        <p:spPr>
          <a:xfrm>
            <a:off x="-51749" y="2189436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Concorda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Concorda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18EDC803-FDF3-07B0-B794-FF1CB3743E65}"/>
              </a:ext>
            </a:extLst>
          </p:cNvPr>
          <p:cNvSpPr txBox="1"/>
          <p:nvPr/>
        </p:nvSpPr>
        <p:spPr>
          <a:xfrm>
            <a:off x="-51749" y="2887104"/>
            <a:ext cx="1458258" cy="20005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Nem a favor nem contra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03AA8850-64E0-B254-5726-51F2A135EBE4}"/>
              </a:ext>
            </a:extLst>
          </p:cNvPr>
          <p:cNvSpPr txBox="1"/>
          <p:nvPr/>
        </p:nvSpPr>
        <p:spPr>
          <a:xfrm>
            <a:off x="-51749" y="3554284"/>
            <a:ext cx="1458258" cy="3077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Discorda totalmente + </a:t>
            </a:r>
          </a:p>
          <a:p>
            <a:pPr algn="r"/>
            <a:r>
              <a:rPr lang="pt-BR" sz="7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Discorda em parte</a:t>
            </a:r>
            <a:endParaRPr lang="pt-BR" sz="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aixaDeTexto 57">
            <a:extLst>
              <a:ext uri="{FF2B5EF4-FFF2-40B4-BE49-F238E27FC236}">
                <a16:creationId xmlns:a16="http://schemas.microsoft.com/office/drawing/2014/main" id="{F3A211C1-4D14-4BA2-82D5-B7A5EC47B84C}"/>
              </a:ext>
            </a:extLst>
          </p:cNvPr>
          <p:cNvSpPr txBox="1"/>
          <p:nvPr/>
        </p:nvSpPr>
        <p:spPr>
          <a:xfrm>
            <a:off x="6583140" y="144024"/>
            <a:ext cx="55290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veiculação de propaganda de cerveja é mais aceita entre os homens, entre os mais jovens (até 34 anos), aqueles com ensino superior e nas classes AB.</a:t>
            </a:r>
          </a:p>
        </p:txBody>
      </p:sp>
    </p:spTree>
    <p:extLst>
      <p:ext uri="{BB962C8B-B14F-4D97-AF65-F5344CB8AC3E}">
        <p14:creationId xmlns:p14="http://schemas.microsoft.com/office/powerpoint/2010/main" val="6848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D32B53-0CCB-844E-BE3F-B735900D42BA}"/>
              </a:ext>
            </a:extLst>
          </p:cNvPr>
          <p:cNvSpPr txBox="1"/>
          <p:nvPr/>
        </p:nvSpPr>
        <p:spPr>
          <a:xfrm>
            <a:off x="424576" y="252408"/>
            <a:ext cx="983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VEICULAÇÃO DE PROPAGANDA DE CERVEJA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8E08C0-D00D-F253-C8CA-0D18990C5BEC}"/>
              </a:ext>
            </a:extLst>
          </p:cNvPr>
          <p:cNvSpPr/>
          <p:nvPr/>
        </p:nvSpPr>
        <p:spPr>
          <a:xfrm>
            <a:off x="482601" y="759641"/>
            <a:ext cx="4013199" cy="23095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DADOS EM % - ESPONTÂNEA E ÚNICA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EF9D7F-9444-0A36-3CF6-F2C1B7E379A2}"/>
              </a:ext>
            </a:extLst>
          </p:cNvPr>
          <p:cNvSpPr txBox="1"/>
          <p:nvPr/>
        </p:nvSpPr>
        <p:spPr>
          <a:xfrm>
            <a:off x="482600" y="6135644"/>
            <a:ext cx="8918575" cy="553998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r>
              <a:rPr lang="pt-BR" sz="1000" dirty="0">
                <a:effectLst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Base: Total Entrevistados com 18 anos ou mais (1.911 entrevistas) - Fonte: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P4.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t-BR" sz="1000" b="1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(se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idade &gt;= 18 | se maior de 18 anos)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Você concorda ou discorda da veiculação de propaganda de cerveja na TV, redes sociais, eventos esportivos, </a:t>
            </a:r>
            <a:r>
              <a:rPr lang="pt-BR" sz="1000" dirty="0" err="1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etc</a:t>
            </a:r>
            <a:r>
              <a:rPr lang="pt-BR" sz="1000" dirty="0">
                <a:solidFill>
                  <a:srgbClr val="000000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(Aguarde a resposta e questione)</a:t>
            </a:r>
            <a:r>
              <a:rPr lang="pt-BR" sz="1000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. Totalmente ou em parte? </a:t>
            </a:r>
            <a:r>
              <a:rPr lang="pt-BR" sz="1000" b="1" dirty="0">
                <a:effectLst/>
                <a:latin typeface="Ebrima" panose="02000000000000000000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(estimulada e única)</a:t>
            </a:r>
            <a:endParaRPr lang="pt-BR" sz="9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DCC2A26B-F898-0E3D-7EE0-312D74B21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785394"/>
              </p:ext>
            </p:extLst>
          </p:nvPr>
        </p:nvGraphicFramePr>
        <p:xfrm>
          <a:off x="246743" y="1345816"/>
          <a:ext cx="11698532" cy="1120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343695477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5196613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5151318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0697162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8913160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9535311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09960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738923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91215687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998011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0166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72833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8514145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9805099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388817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3673955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8204273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755848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06714368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0155208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289492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10139758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2372033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74167586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10276403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218692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899401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595852248"/>
                    </a:ext>
                  </a:extLst>
                </a:gridCol>
              </a:tblGrid>
              <a:tr h="1120293">
                <a:tc>
                  <a:txBody>
                    <a:bodyPr/>
                    <a:lstStyle/>
                    <a:p>
                      <a:pPr algn="l"/>
                      <a:endParaRPr lang="pt-BR" sz="1100" dirty="0">
                        <a:latin typeface="Ebrima" panose="02000000000000000000" pitchFamily="2" charset="0"/>
                        <a:ea typeface="Ebrima" panose="02000000000000000000" pitchFamily="2" charset="0"/>
                        <a:cs typeface="Ebrima" panose="02000000000000000000" pitchFamily="2" charset="0"/>
                      </a:endParaRPr>
                    </a:p>
                  </a:txBody>
                  <a:tcPr marB="108000"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TOTAL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Masculino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Feminino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16 a 24 anos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25 a 34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35 a 44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45 a 59 anos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60 anos ou mais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PEA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PEA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AB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C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Classe DE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Fundamental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Médio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Superior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Tem Filhos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Não tem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Capital + RM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Interior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Sudeste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Sul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Nordeste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Centro-Oeste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Norte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Branca + Amarela</a:t>
                      </a:r>
                    </a:p>
                  </a:txBody>
                  <a:tcPr marB="108000" vert="vert27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100" dirty="0">
                          <a:latin typeface="Ebrima" panose="02000000000000000000" pitchFamily="2" charset="0"/>
                          <a:ea typeface="Ebrima" panose="02000000000000000000" pitchFamily="2" charset="0"/>
                          <a:cs typeface="Ebrima" panose="02000000000000000000" pitchFamily="2" charset="0"/>
                        </a:rPr>
                        <a:t>PPI</a:t>
                      </a:r>
                    </a:p>
                  </a:txBody>
                  <a:tcPr marB="10800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162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480086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3AB6490B-BE86-2D61-7CD2-F794658487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040816"/>
              </p:ext>
            </p:extLst>
          </p:nvPr>
        </p:nvGraphicFramePr>
        <p:xfrm>
          <a:off x="246743" y="2466109"/>
          <a:ext cx="11698532" cy="2949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671">
                  <a:extLst>
                    <a:ext uri="{9D8B030D-6E8A-4147-A177-3AD203B41FA5}">
                      <a16:colId xmlns:a16="http://schemas.microsoft.com/office/drawing/2014/main" val="125838030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534833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04068036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83787190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60543840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4591849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21319932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623215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9453583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959416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4698820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00660907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863883067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10667523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32601719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638922320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5776743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68775456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33358084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23962616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411994408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374349245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3977889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528776401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182221392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1400912648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904038774"/>
                    </a:ext>
                  </a:extLst>
                </a:gridCol>
                <a:gridCol w="342143">
                  <a:extLst>
                    <a:ext uri="{9D8B030D-6E8A-4147-A177-3AD203B41FA5}">
                      <a16:colId xmlns:a16="http://schemas.microsoft.com/office/drawing/2014/main" val="2021929908"/>
                    </a:ext>
                  </a:extLst>
                </a:gridCol>
              </a:tblGrid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0" i="0" u="none" strike="noStrike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</a:rPr>
                        <a:t>Base (Entrevistados com 18 anos ou mais):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1.911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465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338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1.418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1.244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837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296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491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0" i="0" u="none" strike="noStrike" kern="1200" dirty="0">
                          <a:solidFill>
                            <a:srgbClr val="616266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1.132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8982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BOTTOM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63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46591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Discorda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641927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Discorda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72698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Nem concorda, nem discorda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860338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TOP 2 BOXES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7618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Concorda em parte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E60021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721906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    Concorda totalmente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kern="1200" dirty="0">
                          <a:solidFill>
                            <a:srgbClr val="0066FF"/>
                          </a:solidFill>
                          <a:effectLst/>
                          <a:latin typeface="Ebrima" panose="02000000000000000000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552515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Não sabe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029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Média</a:t>
                      </a:r>
                    </a:p>
                  </a:txBody>
                  <a:tcPr marL="108000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2,8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2,3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Ebrima" panose="02000000000000000000" pitchFamily="2" charset="0"/>
                        </a:rPr>
                        <a:t>2,5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EA7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F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486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77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AE76D8-64B4-59D8-7273-F3B54012DB99}"/>
              </a:ext>
            </a:extLst>
          </p:cNvPr>
          <p:cNvSpPr txBox="1"/>
          <p:nvPr/>
        </p:nvSpPr>
        <p:spPr>
          <a:xfrm>
            <a:off x="894476" y="366708"/>
            <a:ext cx="983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latin typeface="Bahnschrift SemiCondensed" panose="020B0502040204020203" pitchFamily="34" charset="0"/>
              </a:rPr>
              <a:t>METODOLOGIA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ECC3D9-1BF6-2A10-8AC0-1F9AB669FC03}"/>
              </a:ext>
            </a:extLst>
          </p:cNvPr>
          <p:cNvSpPr txBox="1"/>
          <p:nvPr/>
        </p:nvSpPr>
        <p:spPr>
          <a:xfrm>
            <a:off x="894476" y="912290"/>
            <a:ext cx="983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EA7724"/>
                </a:solidFill>
                <a:latin typeface="Bahnschrift SemiCondensed" panose="020B0502040204020203" pitchFamily="34" charset="0"/>
              </a:rPr>
              <a:t>COMO ESTE ESTUDO FOI REALIZADO?</a:t>
            </a:r>
          </a:p>
        </p:txBody>
      </p:sp>
      <p:sp>
        <p:nvSpPr>
          <p:cNvPr id="4" name="CaixaDeTexto 57">
            <a:extLst>
              <a:ext uri="{FF2B5EF4-FFF2-40B4-BE49-F238E27FC236}">
                <a16:creationId xmlns:a16="http://schemas.microsoft.com/office/drawing/2014/main" id="{D37B011D-13F9-337C-EC7A-A9DF75D6AC57}"/>
              </a:ext>
            </a:extLst>
          </p:cNvPr>
          <p:cNvSpPr txBox="1"/>
          <p:nvPr/>
        </p:nvSpPr>
        <p:spPr>
          <a:xfrm>
            <a:off x="894476" y="1325510"/>
            <a:ext cx="8846424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controle de qualidade</a:t>
            </a:r>
          </a:p>
          <a:p>
            <a:r>
              <a:rPr lang="pt-BR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 checagem foi realizada através do uso da gravação da entrevista (posterior à coleta de dados), cobrindo no mínimo 20% do material de cada pesquisador.</a:t>
            </a:r>
          </a:p>
          <a:p>
            <a:r>
              <a:rPr lang="pt-BR" sz="1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Todos os questionários e a base de dados para processamento são submetidos a uma análise de consistência entre as respostas.</a:t>
            </a:r>
          </a:p>
          <a:p>
            <a:endParaRPr lang="pt-BR" sz="1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gerais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Os resultados com diferenças significativas encontram-se destacados com as cores azuis (significativamente maior) e vermelhas (significativamente menor).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Citações inferiores a 0,5% estão representadas nas tabelas por “0” e nenhuma citação por “-”.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Na maior parte dos gráficos e tabelas, os resultados são apresentados em percentual e as bases em números absolutos.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Em alguns gráficos e tabelas de respostas únicas os resultados não somam exatamente 100%, variam de 99% a 101%, devido a arredondamentos.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estatísticas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Análises: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As análises são baseadas nas proporções ou em estatísticas de tendência central, tais como média e mediana. Os resultados cujas bases apresentam número insuficiente para análise estatística (menos de 30 casos) estão identificados com asterisco e deverão ser observados com cautela.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Margem de erro: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toda amostra tem um erro associado (margem de erro). Quanto maior a amostra, mais próxima do universo, então menor é o erro. A leitura dos dados é sempre estatística – situa-se dentro de determinadas margens – e não numérica.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Nível de confiança de 95%: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significa que, se fossem realizados 100 levantamentos simultâneos com a mesma metodologia, em 95 deles os resultados estariam dentro da margem de erro prevista.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Ponderação: os resultados devem ser ponderados de acordo com as proporções do Universo. A ponderação consiste em criar um “peso” para cada questionário de forma a igualar a distribuição proporcional da AMOSTRA à distribuição do UNIVERSO. Caso a amostra seja proporcional ao universo, este peso será 1 (não há necessidade de ponderação).</a:t>
            </a:r>
            <a:endParaRPr lang="pt-BR" sz="1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7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6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CONCLUSÃO E </a:t>
            </a:r>
            <a:r>
              <a:rPr lang="pt-BR" sz="44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APRENDIZADOS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44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11AF33A-BB9E-B1BC-EFF4-487320E5F6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2C7450DD-3A29-85FF-545D-25E3548597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093D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D09128E-363F-2B46-415E-9E00D6335E7F}"/>
              </a:ext>
            </a:extLst>
          </p:cNvPr>
          <p:cNvSpPr txBox="1"/>
          <p:nvPr/>
        </p:nvSpPr>
        <p:spPr>
          <a:xfrm>
            <a:off x="501922" y="204800"/>
            <a:ext cx="212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prstClr val="white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principais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2B96E99-5219-D261-0972-7A431D455A64}"/>
              </a:ext>
            </a:extLst>
          </p:cNvPr>
          <p:cNvSpPr txBox="1"/>
          <p:nvPr/>
        </p:nvSpPr>
        <p:spPr>
          <a:xfrm>
            <a:off x="692679" y="502565"/>
            <a:ext cx="2929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rgbClr val="FFC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resultados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987BFC1-2ADB-6BC1-F285-642739236AE1}"/>
              </a:ext>
            </a:extLst>
          </p:cNvPr>
          <p:cNvSpPr txBox="1"/>
          <p:nvPr/>
        </p:nvSpPr>
        <p:spPr>
          <a:xfrm>
            <a:off x="337983" y="3672576"/>
            <a:ext cx="16169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73</a:t>
            </a:r>
            <a:r>
              <a:rPr lang="pt-BR" sz="48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%</a:t>
            </a:r>
            <a:endParaRPr lang="pt-BR" sz="5400" dirty="0">
              <a:solidFill>
                <a:srgbClr val="FFD57E"/>
              </a:solidFill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153A29D6-F7D7-BB61-D340-2FE8C6F185BB}"/>
              </a:ext>
            </a:extLst>
          </p:cNvPr>
          <p:cNvGrpSpPr/>
          <p:nvPr/>
        </p:nvGrpSpPr>
        <p:grpSpPr>
          <a:xfrm>
            <a:off x="598759" y="4807520"/>
            <a:ext cx="1095412" cy="188495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9B36E2D5-0AFC-56AF-13A0-794804601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1EEE65B9-E08C-31CC-F946-CE5B8A423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2F95139-BA0E-6A21-CA01-96D69761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7D4319E8-47D3-3147-0886-6624DD4D0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8439B11D-8296-3257-7F57-971712CA6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EB46132F-0445-B2E3-AE77-D2830DA26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7E87234C-D59D-AD4E-1048-DE4336188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BEC9A7E2-0F8A-B4D2-CB47-4112046CD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ED655B4B-E2D7-B6DB-1E5A-434514F46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22614065-A179-0455-AE0E-449BDE1B7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C424B73-4638-9DC8-0923-C79B1962E99B}"/>
              </a:ext>
            </a:extLst>
          </p:cNvPr>
          <p:cNvSpPr txBox="1"/>
          <p:nvPr/>
        </p:nvSpPr>
        <p:spPr>
          <a:xfrm>
            <a:off x="1780667" y="4111839"/>
            <a:ext cx="2131335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4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CONTRA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a venda de Ultraprocessados nas escolas.</a:t>
            </a:r>
            <a:endParaRPr lang="pt-BR" sz="14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F7BC8451-A9AA-8174-663A-63FBACF73506}"/>
              </a:ext>
            </a:extLst>
          </p:cNvPr>
          <p:cNvSpPr txBox="1"/>
          <p:nvPr/>
        </p:nvSpPr>
        <p:spPr>
          <a:xfrm>
            <a:off x="2256394" y="4773558"/>
            <a:ext cx="16169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0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79</a:t>
            </a:r>
            <a:r>
              <a:rPr lang="pt-BR" sz="48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%</a:t>
            </a:r>
            <a:endParaRPr lang="pt-BR" sz="5400" dirty="0">
              <a:solidFill>
                <a:srgbClr val="FFD57E"/>
              </a:solidFill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7F9A913B-EE09-5145-5247-453E4EB4336E}"/>
              </a:ext>
            </a:extLst>
          </p:cNvPr>
          <p:cNvGrpSpPr/>
          <p:nvPr/>
        </p:nvGrpSpPr>
        <p:grpSpPr>
          <a:xfrm>
            <a:off x="2517170" y="5908502"/>
            <a:ext cx="1095412" cy="188495"/>
            <a:chOff x="4224881" y="1161201"/>
            <a:chExt cx="1533804" cy="263932"/>
          </a:xfrm>
          <a:solidFill>
            <a:srgbClr val="FFC000"/>
          </a:solidFill>
        </p:grpSpPr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84F89D9A-2DBB-BE78-B5E0-9C1FA7935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F1290E00-26FF-0234-B555-47EEE3076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22279280-87F1-8840-90AB-2EC10E4BF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D56135A3-BCF9-22B5-D58E-FCD2D104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8192AE96-1048-94AE-81B3-1F1CF2112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F717F3A0-F4F7-00DD-5CDA-E9351CEB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F5ACFEAE-BA01-A0EF-BF34-DDF39ED22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9DC5B1E9-0BEA-3991-E983-BB9777514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718EC574-5911-D191-63E3-51D6F366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1" name="Freeform 6">
              <a:extLst>
                <a:ext uri="{FF2B5EF4-FFF2-40B4-BE49-F238E27FC236}">
                  <a16:creationId xmlns:a16="http://schemas.microsoft.com/office/drawing/2014/main" id="{0737EC0B-4015-9B15-F583-F79095C55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A8DCE70F-D39E-133E-1F9D-0318430778D1}"/>
              </a:ext>
            </a:extLst>
          </p:cNvPr>
          <p:cNvSpPr txBox="1"/>
          <p:nvPr/>
        </p:nvSpPr>
        <p:spPr>
          <a:xfrm>
            <a:off x="59131" y="5212821"/>
            <a:ext cx="2357391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4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CONTRA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as propagandas de Ultraprocessados destinados ao Público infantil</a:t>
            </a:r>
            <a:endParaRPr lang="pt-BR" sz="14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94" name="Retângulo 93">
            <a:extLst>
              <a:ext uri="{FF2B5EF4-FFF2-40B4-BE49-F238E27FC236}">
                <a16:creationId xmlns:a16="http://schemas.microsoft.com/office/drawing/2014/main" id="{CF7B1295-8A4F-0F1B-17A6-DCA63488E81E}"/>
              </a:ext>
            </a:extLst>
          </p:cNvPr>
          <p:cNvSpPr/>
          <p:nvPr/>
        </p:nvSpPr>
        <p:spPr>
          <a:xfrm>
            <a:off x="4723683" y="191997"/>
            <a:ext cx="6642703" cy="963924"/>
          </a:xfrm>
          <a:prstGeom prst="rect">
            <a:avLst/>
          </a:prstGeom>
          <a:solidFill>
            <a:srgbClr val="10093D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pic>
        <p:nvPicPr>
          <p:cNvPr id="95" name="Imagem 94">
            <a:extLst>
              <a:ext uri="{FF2B5EF4-FFF2-40B4-BE49-F238E27FC236}">
                <a16:creationId xmlns:a16="http://schemas.microsoft.com/office/drawing/2014/main" id="{50D75BF3-D537-411F-6105-03EEB35A89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530" y="388420"/>
            <a:ext cx="371994" cy="371529"/>
          </a:xfrm>
          <a:prstGeom prst="rect">
            <a:avLst/>
          </a:prstGeom>
        </p:spPr>
      </p:pic>
      <p:pic>
        <p:nvPicPr>
          <p:cNvPr id="96" name="Imagem 95">
            <a:extLst>
              <a:ext uri="{FF2B5EF4-FFF2-40B4-BE49-F238E27FC236}">
                <a16:creationId xmlns:a16="http://schemas.microsoft.com/office/drawing/2014/main" id="{319C12F9-DE27-EE17-D65C-5E7C2E5392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295" y="469871"/>
            <a:ext cx="397135" cy="396669"/>
          </a:xfrm>
          <a:prstGeom prst="rect">
            <a:avLst/>
          </a:prstGeom>
        </p:spPr>
      </p:pic>
      <p:sp>
        <p:nvSpPr>
          <p:cNvPr id="97" name="CaixaDeTexto 96">
            <a:extLst>
              <a:ext uri="{FF2B5EF4-FFF2-40B4-BE49-F238E27FC236}">
                <a16:creationId xmlns:a16="http://schemas.microsoft.com/office/drawing/2014/main" id="{FCAA89E6-110A-1415-3853-9DA6BFE3852E}"/>
              </a:ext>
            </a:extLst>
          </p:cNvPr>
          <p:cNvSpPr txBox="1"/>
          <p:nvPr/>
        </p:nvSpPr>
        <p:spPr>
          <a:xfrm>
            <a:off x="5819342" y="568078"/>
            <a:ext cx="2272081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CONTRA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o incentivo à indústria de produtos nocivos</a:t>
            </a:r>
            <a:endParaRPr lang="pt-BR" sz="14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98" name="Imagem 97">
            <a:extLst>
              <a:ext uri="{FF2B5EF4-FFF2-40B4-BE49-F238E27FC236}">
                <a16:creationId xmlns:a16="http://schemas.microsoft.com/office/drawing/2014/main" id="{B4F77A7E-3717-AD24-89E4-911258D6B4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56572">
            <a:off x="5391400" y="741142"/>
            <a:ext cx="250333" cy="250798"/>
          </a:xfrm>
          <a:prstGeom prst="rect">
            <a:avLst/>
          </a:prstGeom>
        </p:spPr>
      </p:pic>
      <p:sp>
        <p:nvSpPr>
          <p:cNvPr id="99" name="CaixaDeTexto 98">
            <a:extLst>
              <a:ext uri="{FF2B5EF4-FFF2-40B4-BE49-F238E27FC236}">
                <a16:creationId xmlns:a16="http://schemas.microsoft.com/office/drawing/2014/main" id="{27B54D44-9729-E562-698B-2225288CCFE8}"/>
              </a:ext>
            </a:extLst>
          </p:cNvPr>
          <p:cNvSpPr txBox="1"/>
          <p:nvPr/>
        </p:nvSpPr>
        <p:spPr>
          <a:xfrm>
            <a:off x="5603958" y="147820"/>
            <a:ext cx="1095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57</a:t>
            </a:r>
            <a:r>
              <a:rPr lang="pt-BR" sz="16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00" name="Imagem 99">
            <a:extLst>
              <a:ext uri="{FF2B5EF4-FFF2-40B4-BE49-F238E27FC236}">
                <a16:creationId xmlns:a16="http://schemas.microsoft.com/office/drawing/2014/main" id="{26B62293-7E72-24BA-9A21-1FDF903718F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443008" y="326520"/>
            <a:ext cx="288390" cy="288752"/>
          </a:xfrm>
          <a:prstGeom prst="rect">
            <a:avLst/>
          </a:prstGeom>
        </p:spPr>
      </p:pic>
      <p:pic>
        <p:nvPicPr>
          <p:cNvPr id="102" name="Imagem 101">
            <a:extLst>
              <a:ext uri="{FF2B5EF4-FFF2-40B4-BE49-F238E27FC236}">
                <a16:creationId xmlns:a16="http://schemas.microsoft.com/office/drawing/2014/main" id="{F7230D2E-A506-E462-6F39-5E6804F53C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979" y="469871"/>
            <a:ext cx="397135" cy="396669"/>
          </a:xfrm>
          <a:prstGeom prst="rect">
            <a:avLst/>
          </a:prstGeom>
        </p:spPr>
      </p:pic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6156AC84-4266-338D-B15F-9E8368519D42}"/>
              </a:ext>
            </a:extLst>
          </p:cNvPr>
          <p:cNvSpPr txBox="1"/>
          <p:nvPr/>
        </p:nvSpPr>
        <p:spPr>
          <a:xfrm>
            <a:off x="8956026" y="568078"/>
            <a:ext cx="2335090" cy="5232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que os impostos destes produtos vá para o SUS</a:t>
            </a:r>
            <a:endParaRPr lang="pt-BR" sz="14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104" name="Imagem 103">
            <a:extLst>
              <a:ext uri="{FF2B5EF4-FFF2-40B4-BE49-F238E27FC236}">
                <a16:creationId xmlns:a16="http://schemas.microsoft.com/office/drawing/2014/main" id="{DF5850B7-5D9E-18FD-DAAF-61B4257E36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56572">
            <a:off x="8528084" y="741142"/>
            <a:ext cx="250333" cy="250798"/>
          </a:xfrm>
          <a:prstGeom prst="rect">
            <a:avLst/>
          </a:prstGeom>
        </p:spPr>
      </p:pic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B70713B-0578-C58B-33DB-17EA5DBCA91A}"/>
              </a:ext>
            </a:extLst>
          </p:cNvPr>
          <p:cNvSpPr txBox="1"/>
          <p:nvPr/>
        </p:nvSpPr>
        <p:spPr>
          <a:xfrm>
            <a:off x="8740642" y="147820"/>
            <a:ext cx="1095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73</a:t>
            </a:r>
            <a:r>
              <a:rPr lang="pt-BR" sz="16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06" name="Imagem 105">
            <a:extLst>
              <a:ext uri="{FF2B5EF4-FFF2-40B4-BE49-F238E27FC236}">
                <a16:creationId xmlns:a16="http://schemas.microsoft.com/office/drawing/2014/main" id="{D164DBD0-9849-5747-1C76-6616934310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692" y="326520"/>
            <a:ext cx="288390" cy="288752"/>
          </a:xfrm>
          <a:prstGeom prst="rect">
            <a:avLst/>
          </a:prstGeom>
        </p:spPr>
      </p:pic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B922021B-BCD4-DA3A-69DF-D4E981D12A8D}"/>
              </a:ext>
            </a:extLst>
          </p:cNvPr>
          <p:cNvSpPr txBox="1"/>
          <p:nvPr/>
        </p:nvSpPr>
        <p:spPr>
          <a:xfrm>
            <a:off x="1647539" y="2667541"/>
            <a:ext cx="1952107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da cesta básica APENAS com alimentos saudáveis</a:t>
            </a:r>
            <a:endParaRPr lang="pt-BR" sz="14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11" name="CaixaDeTexto 110">
            <a:extLst>
              <a:ext uri="{FF2B5EF4-FFF2-40B4-BE49-F238E27FC236}">
                <a16:creationId xmlns:a16="http://schemas.microsoft.com/office/drawing/2014/main" id="{A369253A-00D6-54D9-F83C-7F19695E4062}"/>
              </a:ext>
            </a:extLst>
          </p:cNvPr>
          <p:cNvSpPr txBox="1"/>
          <p:nvPr/>
        </p:nvSpPr>
        <p:spPr>
          <a:xfrm>
            <a:off x="1432155" y="2248490"/>
            <a:ext cx="10954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79</a:t>
            </a:r>
            <a:r>
              <a:rPr lang="pt-BR" sz="16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dirty="0">
              <a:solidFill>
                <a:srgbClr val="FFC000"/>
              </a:solidFill>
            </a:endParaRPr>
          </a:p>
        </p:txBody>
      </p:sp>
      <p:pic>
        <p:nvPicPr>
          <p:cNvPr id="112" name="Imagem 111">
            <a:extLst>
              <a:ext uri="{FF2B5EF4-FFF2-40B4-BE49-F238E27FC236}">
                <a16:creationId xmlns:a16="http://schemas.microsoft.com/office/drawing/2014/main" id="{D2131F13-98B5-8D75-80DE-3A50F32A92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205" y="2427190"/>
            <a:ext cx="288390" cy="288752"/>
          </a:xfrm>
          <a:prstGeom prst="rect">
            <a:avLst/>
          </a:prstGeom>
        </p:spPr>
      </p:pic>
      <p:pic>
        <p:nvPicPr>
          <p:cNvPr id="120" name="Imagem 119">
            <a:extLst>
              <a:ext uri="{FF2B5EF4-FFF2-40B4-BE49-F238E27FC236}">
                <a16:creationId xmlns:a16="http://schemas.microsoft.com/office/drawing/2014/main" id="{C32B1BD4-8498-AFF5-8FA6-C19C5B468BD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2523" y="385244"/>
            <a:ext cx="369804" cy="369435"/>
          </a:xfrm>
          <a:prstGeom prst="rect">
            <a:avLst/>
          </a:prstGeom>
        </p:spPr>
      </p:pic>
      <p:pic>
        <p:nvPicPr>
          <p:cNvPr id="123" name="Imagem 122">
            <a:extLst>
              <a:ext uri="{FF2B5EF4-FFF2-40B4-BE49-F238E27FC236}">
                <a16:creationId xmlns:a16="http://schemas.microsoft.com/office/drawing/2014/main" id="{9B086075-4E5D-2D2C-4FED-547D1ADE868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18" y="2355572"/>
            <a:ext cx="996884" cy="995717"/>
          </a:xfrm>
          <a:prstGeom prst="rect">
            <a:avLst/>
          </a:prstGeom>
        </p:spPr>
      </p:pic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FF4338B7-4D0C-FB62-5387-D4606FBF307C}"/>
              </a:ext>
            </a:extLst>
          </p:cNvPr>
          <p:cNvGrpSpPr/>
          <p:nvPr/>
        </p:nvGrpSpPr>
        <p:grpSpPr>
          <a:xfrm>
            <a:off x="5440319" y="3011646"/>
            <a:ext cx="1678569" cy="477840"/>
            <a:chOff x="5391955" y="2952087"/>
            <a:chExt cx="1306510" cy="477840"/>
          </a:xfrm>
        </p:grpSpPr>
        <p:sp>
          <p:nvSpPr>
            <p:cNvPr id="125" name="Retângulo: Cantos Arredondados 124">
              <a:extLst>
                <a:ext uri="{FF2B5EF4-FFF2-40B4-BE49-F238E27FC236}">
                  <a16:creationId xmlns:a16="http://schemas.microsoft.com/office/drawing/2014/main" id="{36B95D10-16BB-6170-44E7-885EF5FFD9CA}"/>
                </a:ext>
              </a:extLst>
            </p:cNvPr>
            <p:cNvSpPr/>
            <p:nvPr/>
          </p:nvSpPr>
          <p:spPr>
            <a:xfrm>
              <a:off x="5391956" y="3080743"/>
              <a:ext cx="1306509" cy="21333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aphicFrame>
          <p:nvGraphicFramePr>
            <p:cNvPr id="127" name="Gráfico 126">
              <a:extLst>
                <a:ext uri="{FF2B5EF4-FFF2-40B4-BE49-F238E27FC236}">
                  <a16:creationId xmlns:a16="http://schemas.microsoft.com/office/drawing/2014/main" id="{C8D548A2-BB84-DEAA-AB23-77D9B59F9840}"/>
                </a:ext>
              </a:extLst>
            </p:cNvPr>
            <p:cNvGraphicFramePr/>
            <p:nvPr/>
          </p:nvGraphicFramePr>
          <p:xfrm>
            <a:off x="5391955" y="2952087"/>
            <a:ext cx="1306510" cy="477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4"/>
            </a:graphicData>
          </a:graphic>
        </p:graphicFrame>
      </p:grp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3D1C97BB-D0E7-AF99-7B55-2F5D2C825391}"/>
              </a:ext>
            </a:extLst>
          </p:cNvPr>
          <p:cNvSpPr txBox="1"/>
          <p:nvPr/>
        </p:nvSpPr>
        <p:spPr>
          <a:xfrm>
            <a:off x="4858279" y="2479959"/>
            <a:ext cx="274449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2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</a:t>
            </a:r>
          </a:p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que os impostos sobre o Tabaco seja aumentado para desestimular o consumo</a:t>
            </a:r>
            <a:endParaRPr lang="pt-BR" sz="12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C053C059-8E11-8F7B-92EC-28559F95B86C}"/>
              </a:ext>
            </a:extLst>
          </p:cNvPr>
          <p:cNvGrpSpPr/>
          <p:nvPr/>
        </p:nvGrpSpPr>
        <p:grpSpPr>
          <a:xfrm>
            <a:off x="5440319" y="4042412"/>
            <a:ext cx="1678569" cy="477840"/>
            <a:chOff x="5391955" y="2952087"/>
            <a:chExt cx="1306510" cy="477840"/>
          </a:xfrm>
        </p:grpSpPr>
        <p:sp>
          <p:nvSpPr>
            <p:cNvPr id="132" name="Retângulo: Cantos Arredondados 131">
              <a:extLst>
                <a:ext uri="{FF2B5EF4-FFF2-40B4-BE49-F238E27FC236}">
                  <a16:creationId xmlns:a16="http://schemas.microsoft.com/office/drawing/2014/main" id="{7C530370-4544-475F-291E-E4FEB563613B}"/>
                </a:ext>
              </a:extLst>
            </p:cNvPr>
            <p:cNvSpPr/>
            <p:nvPr/>
          </p:nvSpPr>
          <p:spPr>
            <a:xfrm>
              <a:off x="5391956" y="3080743"/>
              <a:ext cx="1306509" cy="21333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aphicFrame>
          <p:nvGraphicFramePr>
            <p:cNvPr id="133" name="Gráfico 132">
              <a:extLst>
                <a:ext uri="{FF2B5EF4-FFF2-40B4-BE49-F238E27FC236}">
                  <a16:creationId xmlns:a16="http://schemas.microsoft.com/office/drawing/2014/main" id="{95DC6D91-DA5F-72AF-FDC2-9940E6D59E5C}"/>
                </a:ext>
              </a:extLst>
            </p:cNvPr>
            <p:cNvGraphicFramePr/>
            <p:nvPr/>
          </p:nvGraphicFramePr>
          <p:xfrm>
            <a:off x="5391955" y="2952087"/>
            <a:ext cx="1306510" cy="477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EE944E80-0307-9366-5CC0-61E79A03566D}"/>
              </a:ext>
            </a:extLst>
          </p:cNvPr>
          <p:cNvSpPr txBox="1"/>
          <p:nvPr/>
        </p:nvSpPr>
        <p:spPr>
          <a:xfrm>
            <a:off x="4858279" y="3510725"/>
            <a:ext cx="2954044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2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que  as empresas que fabricam cigarros paguem ao SUS pelo tratamento de doenças provocadas pelo tabagismo</a:t>
            </a:r>
            <a:endParaRPr lang="pt-BR" sz="12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AC3F9834-2F86-01FF-B89A-F9C518C35471}"/>
              </a:ext>
            </a:extLst>
          </p:cNvPr>
          <p:cNvGrpSpPr/>
          <p:nvPr/>
        </p:nvGrpSpPr>
        <p:grpSpPr>
          <a:xfrm>
            <a:off x="5440319" y="5078123"/>
            <a:ext cx="1678569" cy="477840"/>
            <a:chOff x="5391955" y="2952087"/>
            <a:chExt cx="1306510" cy="477840"/>
          </a:xfrm>
        </p:grpSpPr>
        <p:sp>
          <p:nvSpPr>
            <p:cNvPr id="137" name="Retângulo: Cantos Arredondados 136">
              <a:extLst>
                <a:ext uri="{FF2B5EF4-FFF2-40B4-BE49-F238E27FC236}">
                  <a16:creationId xmlns:a16="http://schemas.microsoft.com/office/drawing/2014/main" id="{D717C49A-2031-57DF-6CCB-58EA78DE3050}"/>
                </a:ext>
              </a:extLst>
            </p:cNvPr>
            <p:cNvSpPr/>
            <p:nvPr/>
          </p:nvSpPr>
          <p:spPr>
            <a:xfrm>
              <a:off x="5391956" y="3080743"/>
              <a:ext cx="1306509" cy="21333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aphicFrame>
          <p:nvGraphicFramePr>
            <p:cNvPr id="138" name="Gráfico 137">
              <a:extLst>
                <a:ext uri="{FF2B5EF4-FFF2-40B4-BE49-F238E27FC236}">
                  <a16:creationId xmlns:a16="http://schemas.microsoft.com/office/drawing/2014/main" id="{E1887528-872D-572C-3408-C3E24C2D4AC2}"/>
                </a:ext>
              </a:extLst>
            </p:cNvPr>
            <p:cNvGraphicFramePr/>
            <p:nvPr/>
          </p:nvGraphicFramePr>
          <p:xfrm>
            <a:off x="5391955" y="2952087"/>
            <a:ext cx="1306510" cy="477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6"/>
            </a:graphicData>
          </a:graphic>
        </p:graphicFrame>
      </p:grp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BFD3D453-BDEB-1ED6-B17C-2B9DB056EA7E}"/>
              </a:ext>
            </a:extLst>
          </p:cNvPr>
          <p:cNvSpPr txBox="1"/>
          <p:nvPr/>
        </p:nvSpPr>
        <p:spPr>
          <a:xfrm>
            <a:off x="4858278" y="4546436"/>
            <a:ext cx="2954043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2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que sabores e aromas  em cigarros e produtos de tabaco sejam proibidos por lei para evitar a iniciação entre jovens</a:t>
            </a:r>
            <a:endParaRPr lang="pt-BR" sz="12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F4F305C6-B407-CA30-AA1C-F48875388154}"/>
              </a:ext>
            </a:extLst>
          </p:cNvPr>
          <p:cNvGrpSpPr/>
          <p:nvPr/>
        </p:nvGrpSpPr>
        <p:grpSpPr>
          <a:xfrm>
            <a:off x="5440319" y="6109727"/>
            <a:ext cx="1678569" cy="477840"/>
            <a:chOff x="5391955" y="2952087"/>
            <a:chExt cx="1306510" cy="477840"/>
          </a:xfrm>
        </p:grpSpPr>
        <p:sp>
          <p:nvSpPr>
            <p:cNvPr id="142" name="Retângulo: Cantos Arredondados 141">
              <a:extLst>
                <a:ext uri="{FF2B5EF4-FFF2-40B4-BE49-F238E27FC236}">
                  <a16:creationId xmlns:a16="http://schemas.microsoft.com/office/drawing/2014/main" id="{EAE6E024-981B-7B26-DE46-04FD11BD898A}"/>
                </a:ext>
              </a:extLst>
            </p:cNvPr>
            <p:cNvSpPr/>
            <p:nvPr/>
          </p:nvSpPr>
          <p:spPr>
            <a:xfrm>
              <a:off x="5391956" y="3080743"/>
              <a:ext cx="1306509" cy="213331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prstClr val="white"/>
                </a:solidFill>
              </a:endParaRPr>
            </a:p>
          </p:txBody>
        </p:sp>
        <p:graphicFrame>
          <p:nvGraphicFramePr>
            <p:cNvPr id="143" name="Gráfico 142">
              <a:extLst>
                <a:ext uri="{FF2B5EF4-FFF2-40B4-BE49-F238E27FC236}">
                  <a16:creationId xmlns:a16="http://schemas.microsoft.com/office/drawing/2014/main" id="{4AE1C0EA-A7F1-065D-D61F-7930C68B0E0C}"/>
                </a:ext>
              </a:extLst>
            </p:cNvPr>
            <p:cNvGraphicFramePr/>
            <p:nvPr/>
          </p:nvGraphicFramePr>
          <p:xfrm>
            <a:off x="5391955" y="2952087"/>
            <a:ext cx="1306510" cy="4778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7"/>
            </a:graphicData>
          </a:graphic>
        </p:graphicFrame>
      </p:grp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3F338724-F3F7-B190-C397-E2FA37A3BB12}"/>
              </a:ext>
            </a:extLst>
          </p:cNvPr>
          <p:cNvSpPr txBox="1"/>
          <p:nvPr/>
        </p:nvSpPr>
        <p:spPr>
          <a:xfrm>
            <a:off x="4858279" y="5578040"/>
            <a:ext cx="2744498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São </a:t>
            </a:r>
            <a:r>
              <a:rPr lang="pt-BR" sz="12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 FAVOR</a:t>
            </a:r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</a:t>
            </a:r>
          </a:p>
          <a:p>
            <a:r>
              <a:rPr lang="pt-BR" sz="12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que dispositivos eletrônicos para fumar continuem sendo proibidos no Brasil</a:t>
            </a:r>
            <a:endParaRPr lang="pt-BR" sz="1200" b="1" dirty="0">
              <a:solidFill>
                <a:srgbClr val="FFD57E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46" name="Retângulo: Cantos Arredondados 145">
            <a:extLst>
              <a:ext uri="{FF2B5EF4-FFF2-40B4-BE49-F238E27FC236}">
                <a16:creationId xmlns:a16="http://schemas.microsoft.com/office/drawing/2014/main" id="{89B8F596-7DC7-238C-E7BE-3B92E50029F9}"/>
              </a:ext>
            </a:extLst>
          </p:cNvPr>
          <p:cNvSpPr/>
          <p:nvPr/>
        </p:nvSpPr>
        <p:spPr>
          <a:xfrm>
            <a:off x="4926557" y="3120464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83%</a:t>
            </a:r>
          </a:p>
        </p:txBody>
      </p:sp>
      <p:sp>
        <p:nvSpPr>
          <p:cNvPr id="147" name="Retângulo: Cantos Arredondados 146">
            <a:extLst>
              <a:ext uri="{FF2B5EF4-FFF2-40B4-BE49-F238E27FC236}">
                <a16:creationId xmlns:a16="http://schemas.microsoft.com/office/drawing/2014/main" id="{D418D8D2-BECC-3910-A405-24238FE630AB}"/>
              </a:ext>
            </a:extLst>
          </p:cNvPr>
          <p:cNvSpPr/>
          <p:nvPr/>
        </p:nvSpPr>
        <p:spPr>
          <a:xfrm>
            <a:off x="4926557" y="4151244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84%</a:t>
            </a:r>
          </a:p>
        </p:txBody>
      </p:sp>
      <p:sp>
        <p:nvSpPr>
          <p:cNvPr id="148" name="Retângulo: Cantos Arredondados 147">
            <a:extLst>
              <a:ext uri="{FF2B5EF4-FFF2-40B4-BE49-F238E27FC236}">
                <a16:creationId xmlns:a16="http://schemas.microsoft.com/office/drawing/2014/main" id="{B871955B-50A5-AA0E-B970-291E44F48777}"/>
              </a:ext>
            </a:extLst>
          </p:cNvPr>
          <p:cNvSpPr/>
          <p:nvPr/>
        </p:nvSpPr>
        <p:spPr>
          <a:xfrm>
            <a:off x="4926557" y="5184175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70%</a:t>
            </a:r>
          </a:p>
        </p:txBody>
      </p:sp>
      <p:sp>
        <p:nvSpPr>
          <p:cNvPr id="149" name="Retângulo: Cantos Arredondados 148">
            <a:extLst>
              <a:ext uri="{FF2B5EF4-FFF2-40B4-BE49-F238E27FC236}">
                <a16:creationId xmlns:a16="http://schemas.microsoft.com/office/drawing/2014/main" id="{0D23481B-34B8-A31C-7BD5-E403FA5DA30E}"/>
              </a:ext>
            </a:extLst>
          </p:cNvPr>
          <p:cNvSpPr/>
          <p:nvPr/>
        </p:nvSpPr>
        <p:spPr>
          <a:xfrm>
            <a:off x="4926557" y="6238383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79%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1E1AEFE3-8366-0A1A-4CE3-0E0D36709C2E}"/>
              </a:ext>
            </a:extLst>
          </p:cNvPr>
          <p:cNvSpPr txBox="1"/>
          <p:nvPr/>
        </p:nvSpPr>
        <p:spPr>
          <a:xfrm>
            <a:off x="8358123" y="2177263"/>
            <a:ext cx="1616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50</a:t>
            </a:r>
            <a:r>
              <a:rPr lang="pt-BR" sz="4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%</a:t>
            </a:r>
            <a:endParaRPr lang="pt-BR" sz="4800" dirty="0">
              <a:solidFill>
                <a:srgbClr val="FFD57E"/>
              </a:solidFill>
            </a:endParaRPr>
          </a:p>
        </p:txBody>
      </p: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5A9D0490-AA5D-52AF-26A3-38227FC8B587}"/>
              </a:ext>
            </a:extLst>
          </p:cNvPr>
          <p:cNvSpPr txBox="1"/>
          <p:nvPr/>
        </p:nvSpPr>
        <p:spPr>
          <a:xfrm>
            <a:off x="9793126" y="2414170"/>
            <a:ext cx="1942002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Acreditam que beber </a:t>
            </a:r>
            <a:r>
              <a:rPr lang="pt-BR" sz="16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eventualmente</a:t>
            </a:r>
            <a:r>
              <a:rPr lang="pt-BR" sz="16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faz mal</a:t>
            </a:r>
          </a:p>
        </p:txBody>
      </p:sp>
      <p:pic>
        <p:nvPicPr>
          <p:cNvPr id="157" name="Imagem 156">
            <a:extLst>
              <a:ext uri="{FF2B5EF4-FFF2-40B4-BE49-F238E27FC236}">
                <a16:creationId xmlns:a16="http://schemas.microsoft.com/office/drawing/2014/main" id="{BB4CF430-21C5-CAAF-6E8A-EC3EEF342F3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2737" y="4735569"/>
            <a:ext cx="2860039" cy="2136483"/>
          </a:xfrm>
          <a:prstGeom prst="rect">
            <a:avLst/>
          </a:prstGeom>
        </p:spPr>
      </p:pic>
      <p:pic>
        <p:nvPicPr>
          <p:cNvPr id="158" name="Imagem 157">
            <a:extLst>
              <a:ext uri="{FF2B5EF4-FFF2-40B4-BE49-F238E27FC236}">
                <a16:creationId xmlns:a16="http://schemas.microsoft.com/office/drawing/2014/main" id="{F0300259-2836-733B-7A31-C4B6E0FB469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135539" flipH="1" flipV="1">
            <a:off x="8188124" y="3172593"/>
            <a:ext cx="509636" cy="510583"/>
          </a:xfrm>
          <a:prstGeom prst="rect">
            <a:avLst/>
          </a:prstGeom>
        </p:spPr>
      </p:pic>
      <p:pic>
        <p:nvPicPr>
          <p:cNvPr id="159" name="Imagem 158">
            <a:extLst>
              <a:ext uri="{FF2B5EF4-FFF2-40B4-BE49-F238E27FC236}">
                <a16:creationId xmlns:a16="http://schemas.microsoft.com/office/drawing/2014/main" id="{68522EF6-08ED-EBD9-E20B-B922442334E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560" y="3410785"/>
            <a:ext cx="608261" cy="607500"/>
          </a:xfrm>
          <a:prstGeom prst="rect">
            <a:avLst/>
          </a:prstGeom>
        </p:spPr>
      </p:pic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5C8A298C-351C-6243-62BA-61134A45D4F4}"/>
              </a:ext>
            </a:extLst>
          </p:cNvPr>
          <p:cNvSpPr txBox="1"/>
          <p:nvPr/>
        </p:nvSpPr>
        <p:spPr>
          <a:xfrm>
            <a:off x="9269629" y="3410785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38</a:t>
            </a:r>
            <a:r>
              <a:rPr lang="pt-BR" sz="2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81D52BA9-CC72-D36E-A779-467C17B40B4F}"/>
              </a:ext>
            </a:extLst>
          </p:cNvPr>
          <p:cNvSpPr txBox="1"/>
          <p:nvPr/>
        </p:nvSpPr>
        <p:spPr>
          <a:xfrm>
            <a:off x="8562111" y="3910228"/>
            <a:ext cx="1673967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Provoca Acidentes de trânsito</a:t>
            </a:r>
          </a:p>
        </p:txBody>
      </p:sp>
      <p:sp>
        <p:nvSpPr>
          <p:cNvPr id="163" name="CaixaDeTexto 162">
            <a:extLst>
              <a:ext uri="{FF2B5EF4-FFF2-40B4-BE49-F238E27FC236}">
                <a16:creationId xmlns:a16="http://schemas.microsoft.com/office/drawing/2014/main" id="{7A23C984-B3FB-03E9-EC1D-F6BE1C4D2127}"/>
              </a:ext>
            </a:extLst>
          </p:cNvPr>
          <p:cNvSpPr txBox="1"/>
          <p:nvPr/>
        </p:nvSpPr>
        <p:spPr>
          <a:xfrm>
            <a:off x="10871324" y="3829222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36</a:t>
            </a:r>
            <a:r>
              <a:rPr lang="pt-BR" sz="2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164" name="CaixaDeTexto 163">
            <a:extLst>
              <a:ext uri="{FF2B5EF4-FFF2-40B4-BE49-F238E27FC236}">
                <a16:creationId xmlns:a16="http://schemas.microsoft.com/office/drawing/2014/main" id="{4ECB2BA1-5F9F-BDD0-2A9D-B56EBF20E5A9}"/>
              </a:ext>
            </a:extLst>
          </p:cNvPr>
          <p:cNvSpPr txBox="1"/>
          <p:nvPr/>
        </p:nvSpPr>
        <p:spPr>
          <a:xfrm>
            <a:off x="10163806" y="4328665"/>
            <a:ext cx="1782439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Causa Dependência química</a:t>
            </a:r>
          </a:p>
        </p:txBody>
      </p:sp>
      <p:sp>
        <p:nvSpPr>
          <p:cNvPr id="166" name="CaixaDeTexto 165">
            <a:extLst>
              <a:ext uri="{FF2B5EF4-FFF2-40B4-BE49-F238E27FC236}">
                <a16:creationId xmlns:a16="http://schemas.microsoft.com/office/drawing/2014/main" id="{E32EB69F-BF47-A91F-011F-2C3E1FF9B4E7}"/>
              </a:ext>
            </a:extLst>
          </p:cNvPr>
          <p:cNvSpPr txBox="1"/>
          <p:nvPr/>
        </p:nvSpPr>
        <p:spPr>
          <a:xfrm>
            <a:off x="9205799" y="4506536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36</a:t>
            </a:r>
            <a:r>
              <a:rPr lang="pt-BR" sz="20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167" name="CaixaDeTexto 166">
            <a:extLst>
              <a:ext uri="{FF2B5EF4-FFF2-40B4-BE49-F238E27FC236}">
                <a16:creationId xmlns:a16="http://schemas.microsoft.com/office/drawing/2014/main" id="{13ADFC27-B432-2A22-C356-12FD8571E0E8}"/>
              </a:ext>
            </a:extLst>
          </p:cNvPr>
          <p:cNvSpPr txBox="1"/>
          <p:nvPr/>
        </p:nvSpPr>
        <p:spPr>
          <a:xfrm>
            <a:off x="8498281" y="5005979"/>
            <a:ext cx="1782439" cy="58477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pt-BR" sz="16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Causa a violência doméstica</a:t>
            </a:r>
          </a:p>
        </p:txBody>
      </p:sp>
      <p:pic>
        <p:nvPicPr>
          <p:cNvPr id="169" name="Imagem 168">
            <a:extLst>
              <a:ext uri="{FF2B5EF4-FFF2-40B4-BE49-F238E27FC236}">
                <a16:creationId xmlns:a16="http://schemas.microsoft.com/office/drawing/2014/main" id="{46808592-7FA1-19E3-67B7-474CC65E5EB7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886" y="3865205"/>
            <a:ext cx="672690" cy="671903"/>
          </a:xfrm>
          <a:prstGeom prst="rect">
            <a:avLst/>
          </a:prstGeom>
        </p:spPr>
      </p:pic>
      <p:pic>
        <p:nvPicPr>
          <p:cNvPr id="171" name="Imagem 170">
            <a:extLst>
              <a:ext uri="{FF2B5EF4-FFF2-40B4-BE49-F238E27FC236}">
                <a16:creationId xmlns:a16="http://schemas.microsoft.com/office/drawing/2014/main" id="{26631C8E-2117-46DB-4B3C-513F23C20447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922" y="4546436"/>
            <a:ext cx="506870" cy="506277"/>
          </a:xfrm>
          <a:prstGeom prst="rect">
            <a:avLst/>
          </a:prstGeom>
        </p:spPr>
      </p:pic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17283B09-4374-6CC6-2050-29CACD23BB6D}"/>
              </a:ext>
            </a:extLst>
          </p:cNvPr>
          <p:cNvSpPr txBox="1"/>
          <p:nvPr/>
        </p:nvSpPr>
        <p:spPr>
          <a:xfrm>
            <a:off x="859536" y="1302642"/>
            <a:ext cx="1095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46</a:t>
            </a:r>
            <a:r>
              <a:rPr lang="pt-BR" sz="2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3200" dirty="0">
              <a:solidFill>
                <a:srgbClr val="FFC000"/>
              </a:solidFill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FFA18E3A-651D-7B10-56E7-962A3E258906}"/>
              </a:ext>
            </a:extLst>
          </p:cNvPr>
          <p:cNvSpPr txBox="1"/>
          <p:nvPr/>
        </p:nvSpPr>
        <p:spPr>
          <a:xfrm>
            <a:off x="1800091" y="1326521"/>
            <a:ext cx="2131335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Apoiam o aumento de impostos sobre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Alimentos ultraprocessados</a:t>
            </a:r>
          </a:p>
        </p:txBody>
      </p:sp>
      <p:pic>
        <p:nvPicPr>
          <p:cNvPr id="113" name="Imagem 112">
            <a:extLst>
              <a:ext uri="{FF2B5EF4-FFF2-40B4-BE49-F238E27FC236}">
                <a16:creationId xmlns:a16="http://schemas.microsoft.com/office/drawing/2014/main" id="{CDA42771-C71F-7492-28D1-E49E979043CA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22" y="1434243"/>
            <a:ext cx="475209" cy="475655"/>
          </a:xfrm>
          <a:prstGeom prst="rect">
            <a:avLst/>
          </a:prstGeom>
        </p:spPr>
      </p:pic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0C8A95F6-69D6-7198-CF81-00C6A5D41A7D}"/>
              </a:ext>
            </a:extLst>
          </p:cNvPr>
          <p:cNvSpPr txBox="1"/>
          <p:nvPr/>
        </p:nvSpPr>
        <p:spPr>
          <a:xfrm>
            <a:off x="4740433" y="1562982"/>
            <a:ext cx="1095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79</a:t>
            </a:r>
            <a:r>
              <a:rPr lang="pt-BR" sz="2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3200" dirty="0">
              <a:solidFill>
                <a:srgbClr val="FFC000"/>
              </a:solidFill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25E8F6C3-8DFD-9C93-7587-F290E0C533FD}"/>
              </a:ext>
            </a:extLst>
          </p:cNvPr>
          <p:cNvSpPr txBox="1"/>
          <p:nvPr/>
        </p:nvSpPr>
        <p:spPr>
          <a:xfrm>
            <a:off x="5680988" y="1586861"/>
            <a:ext cx="2131335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Apoiam o aumento de impostos sobre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Cigarro</a:t>
            </a:r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 e outros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produtos de tabaco</a:t>
            </a:r>
          </a:p>
        </p:txBody>
      </p:sp>
      <p:sp>
        <p:nvSpPr>
          <p:cNvPr id="116" name="CaixaDeTexto 115">
            <a:extLst>
              <a:ext uri="{FF2B5EF4-FFF2-40B4-BE49-F238E27FC236}">
                <a16:creationId xmlns:a16="http://schemas.microsoft.com/office/drawing/2014/main" id="{A6DCD130-42FD-4E1C-ED80-9BD50EE67920}"/>
              </a:ext>
            </a:extLst>
          </p:cNvPr>
          <p:cNvSpPr txBox="1"/>
          <p:nvPr/>
        </p:nvSpPr>
        <p:spPr>
          <a:xfrm>
            <a:off x="8856389" y="1562982"/>
            <a:ext cx="1095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71</a:t>
            </a:r>
            <a:r>
              <a:rPr lang="pt-BR" sz="2800" b="1" dirty="0">
                <a:solidFill>
                  <a:srgbClr val="FFC000"/>
                </a:solidFill>
                <a:latin typeface="Bahnschrift SemiCondensed" panose="020B0502040204020203" pitchFamily="34" charset="0"/>
              </a:rPr>
              <a:t>%</a:t>
            </a:r>
            <a:endParaRPr lang="pt-BR" sz="3200" dirty="0">
              <a:solidFill>
                <a:srgbClr val="FFC000"/>
              </a:solidFill>
            </a:endParaRPr>
          </a:p>
        </p:txBody>
      </p:sp>
      <p:sp>
        <p:nvSpPr>
          <p:cNvPr id="117" name="CaixaDeTexto 116">
            <a:extLst>
              <a:ext uri="{FF2B5EF4-FFF2-40B4-BE49-F238E27FC236}">
                <a16:creationId xmlns:a16="http://schemas.microsoft.com/office/drawing/2014/main" id="{45D397DA-2CF4-34A8-50A2-90159F12F730}"/>
              </a:ext>
            </a:extLst>
          </p:cNvPr>
          <p:cNvSpPr txBox="1"/>
          <p:nvPr/>
        </p:nvSpPr>
        <p:spPr>
          <a:xfrm>
            <a:off x="9796944" y="1586861"/>
            <a:ext cx="2131335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400" b="1" dirty="0">
                <a:solidFill>
                  <a:prstClr val="white"/>
                </a:solidFill>
                <a:latin typeface="Bahnschrift SemiCondensed" panose="020B0502040204020203" pitchFamily="34" charset="0"/>
              </a:rPr>
              <a:t>Apoiam o aumento de impostos sobre </a:t>
            </a:r>
            <a:r>
              <a:rPr lang="pt-BR" sz="1400" b="1" dirty="0">
                <a:solidFill>
                  <a:srgbClr val="FFD57E"/>
                </a:solidFill>
                <a:latin typeface="Bahnschrift SemiCondensed" panose="020B0502040204020203" pitchFamily="34" charset="0"/>
              </a:rPr>
              <a:t>Bebidas Alcoólicas</a:t>
            </a:r>
          </a:p>
        </p:txBody>
      </p:sp>
      <p:pic>
        <p:nvPicPr>
          <p:cNvPr id="118" name="Imagem 117">
            <a:extLst>
              <a:ext uri="{FF2B5EF4-FFF2-40B4-BE49-F238E27FC236}">
                <a16:creationId xmlns:a16="http://schemas.microsoft.com/office/drawing/2014/main" id="{0187F013-3CE5-FDE1-C69C-36575EBC839D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1445" y="1694583"/>
            <a:ext cx="546314" cy="546827"/>
          </a:xfrm>
          <a:prstGeom prst="rect">
            <a:avLst/>
          </a:prstGeom>
        </p:spPr>
      </p:pic>
      <p:pic>
        <p:nvPicPr>
          <p:cNvPr id="119" name="Imagem 118">
            <a:extLst>
              <a:ext uri="{FF2B5EF4-FFF2-40B4-BE49-F238E27FC236}">
                <a16:creationId xmlns:a16="http://schemas.microsoft.com/office/drawing/2014/main" id="{101E342C-106E-DDD2-FD93-DCA53A1D9113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775" y="1647017"/>
            <a:ext cx="522731" cy="523221"/>
          </a:xfrm>
          <a:prstGeom prst="rect">
            <a:avLst/>
          </a:prstGeom>
        </p:spPr>
      </p:pic>
      <p:sp>
        <p:nvSpPr>
          <p:cNvPr id="124" name="Retângulo: Cantos Arredondados 145">
            <a:extLst>
              <a:ext uri="{FF2B5EF4-FFF2-40B4-BE49-F238E27FC236}">
                <a16:creationId xmlns:a16="http://schemas.microsoft.com/office/drawing/2014/main" id="{89B8F596-7DC7-238C-E7BE-3B92E50029F9}"/>
              </a:ext>
            </a:extLst>
          </p:cNvPr>
          <p:cNvSpPr/>
          <p:nvPr/>
        </p:nvSpPr>
        <p:spPr>
          <a:xfrm>
            <a:off x="554240" y="3526863"/>
            <a:ext cx="2974660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CRIANÇAS E ULTRAPROCESSADOS</a:t>
            </a:r>
          </a:p>
        </p:txBody>
      </p:sp>
      <p:sp>
        <p:nvSpPr>
          <p:cNvPr id="126" name="Retângulo: Cantos Arredondados 145">
            <a:extLst>
              <a:ext uri="{FF2B5EF4-FFF2-40B4-BE49-F238E27FC236}">
                <a16:creationId xmlns:a16="http://schemas.microsoft.com/office/drawing/2014/main" id="{89B8F596-7DC7-238C-E7BE-3B92E50029F9}"/>
              </a:ext>
            </a:extLst>
          </p:cNvPr>
          <p:cNvSpPr/>
          <p:nvPr/>
        </p:nvSpPr>
        <p:spPr>
          <a:xfrm>
            <a:off x="4312357" y="1246149"/>
            <a:ext cx="3392018" cy="25923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PRODUTOS DE TABACO</a:t>
            </a:r>
          </a:p>
        </p:txBody>
      </p:sp>
      <p:sp>
        <p:nvSpPr>
          <p:cNvPr id="130" name="Retângulo: Cantos Arredondados 145">
            <a:extLst>
              <a:ext uri="{FF2B5EF4-FFF2-40B4-BE49-F238E27FC236}">
                <a16:creationId xmlns:a16="http://schemas.microsoft.com/office/drawing/2014/main" id="{89B8F596-7DC7-238C-E7BE-3B92E50029F9}"/>
              </a:ext>
            </a:extLst>
          </p:cNvPr>
          <p:cNvSpPr/>
          <p:nvPr/>
        </p:nvSpPr>
        <p:spPr>
          <a:xfrm>
            <a:off x="8482659" y="1246149"/>
            <a:ext cx="3392018" cy="25923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BEBIDAS ALCOÓLICAS</a:t>
            </a:r>
          </a:p>
        </p:txBody>
      </p:sp>
    </p:spTree>
    <p:extLst>
      <p:ext uri="{BB962C8B-B14F-4D97-AF65-F5344CB8AC3E}">
        <p14:creationId xmlns:p14="http://schemas.microsoft.com/office/powerpoint/2010/main" val="359430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E9AA442A-D683-E587-754C-830A166A51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6587" y="6056686"/>
            <a:ext cx="1558827" cy="467649"/>
          </a:xfrm>
          <a:prstGeom prst="rect">
            <a:avLst/>
          </a:prstGeom>
        </p:spPr>
      </p:pic>
      <p:pic>
        <p:nvPicPr>
          <p:cNvPr id="3" name="Imagem 2" descr="Código QR&#10;&#10;Descrição gerada automaticamente">
            <a:extLst>
              <a:ext uri="{FF2B5EF4-FFF2-40B4-BE49-F238E27FC236}">
                <a16:creationId xmlns:a16="http://schemas.microsoft.com/office/drawing/2014/main" id="{8D449F12-095D-EA13-BC03-1DB14F666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631" y="4864100"/>
            <a:ext cx="968739" cy="10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5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82230AD-354F-F2C3-4044-EF0B2116B6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1EC8EE0-5384-AEF0-DEDE-B17B23C1013B}"/>
              </a:ext>
            </a:extLst>
          </p:cNvPr>
          <p:cNvSpPr/>
          <p:nvPr/>
        </p:nvSpPr>
        <p:spPr>
          <a:xfrm>
            <a:off x="0" y="5380950"/>
            <a:ext cx="12192000" cy="1477049"/>
          </a:xfrm>
          <a:prstGeom prst="rect">
            <a:avLst/>
          </a:prstGeom>
          <a:solidFill>
            <a:srgbClr val="616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C1F932DD-3534-6A79-F967-78207DE3CEE6}"/>
              </a:ext>
            </a:extLst>
          </p:cNvPr>
          <p:cNvSpPr txBox="1"/>
          <p:nvPr/>
        </p:nvSpPr>
        <p:spPr>
          <a:xfrm>
            <a:off x="378095" y="-229643"/>
            <a:ext cx="62005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solidFill>
                  <a:srgbClr val="616266">
                    <a:alpha val="9000"/>
                  </a:srgb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INDEX</a:t>
            </a:r>
            <a:endParaRPr lang="pt-BR" sz="13800" dirty="0">
              <a:solidFill>
                <a:srgbClr val="616266">
                  <a:alpha val="9000"/>
                </a:srgbClr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E8A8CAC4-0E8B-CC1A-431C-4673E014447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39" name="Imagem 38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F99657F2-3BD3-017E-05E0-292BA14ED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7955FE58-39F8-4B9F-0A49-C121A540D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CD485463-8A0E-CF40-DBCA-83F08B9073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381805"/>
              </p:ext>
            </p:extLst>
          </p:nvPr>
        </p:nvGraphicFramePr>
        <p:xfrm>
          <a:off x="0" y="1889191"/>
          <a:ext cx="12192000" cy="3907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6201718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4760882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7437045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8396116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87308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28165097"/>
                    </a:ext>
                  </a:extLst>
                </a:gridCol>
              </a:tblGrid>
              <a:tr h="19539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99E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227026"/>
                  </a:ext>
                </a:extLst>
              </a:tr>
              <a:tr h="1953986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1D3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77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134706"/>
                  </a:ext>
                </a:extLst>
              </a:tr>
            </a:tbl>
          </a:graphicData>
        </a:graphic>
      </p:graphicFrame>
      <p:pic>
        <p:nvPicPr>
          <p:cNvPr id="5" name="Imagem 4" descr="Foto editada de grupo de pessoas posando para foto&#10;&#10;Descrição gerada automaticamente">
            <a:extLst>
              <a:ext uri="{FF2B5EF4-FFF2-40B4-BE49-F238E27FC236}">
                <a16:creationId xmlns:a16="http://schemas.microsoft.com/office/drawing/2014/main" id="{43ECB0C6-744C-15FC-8351-5FB82CEB91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2000" y="1889191"/>
            <a:ext cx="2032000" cy="1953986"/>
          </a:xfrm>
          <a:prstGeom prst="rect">
            <a:avLst/>
          </a:prstGeom>
        </p:spPr>
      </p:pic>
      <p:pic>
        <p:nvPicPr>
          <p:cNvPr id="7" name="Imagem 6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CE92DEBE-EA73-273A-02DE-53AED51A9B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889192"/>
            <a:ext cx="2032002" cy="1953986"/>
          </a:xfrm>
          <a:prstGeom prst="rect">
            <a:avLst/>
          </a:prstGeom>
        </p:spPr>
      </p:pic>
      <p:pic>
        <p:nvPicPr>
          <p:cNvPr id="9" name="Imagem 8" descr="Comida em cima de mesa de madeira&#10;&#10;Descrição gerada automaticamente">
            <a:extLst>
              <a:ext uri="{FF2B5EF4-FFF2-40B4-BE49-F238E27FC236}">
                <a16:creationId xmlns:a16="http://schemas.microsoft.com/office/drawing/2014/main" id="{94434A40-F82B-B72A-7411-58422CF915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9997" y="1889190"/>
            <a:ext cx="2032002" cy="195398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A45E8FE-D27E-D88C-17C0-6F5B6ADC56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843177"/>
            <a:ext cx="2031998" cy="1953986"/>
          </a:xfrm>
          <a:prstGeom prst="rect">
            <a:avLst/>
          </a:prstGeom>
        </p:spPr>
      </p:pic>
      <p:pic>
        <p:nvPicPr>
          <p:cNvPr id="14" name="Imagem 13" descr="Homem com os braços para cima&#10;&#10;Descrição gerada automaticamente com confiança média">
            <a:extLst>
              <a:ext uri="{FF2B5EF4-FFF2-40B4-BE49-F238E27FC236}">
                <a16:creationId xmlns:a16="http://schemas.microsoft.com/office/drawing/2014/main" id="{4D4E8F6F-348C-E6D6-DFEF-D47EA3AC2B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94" y="3843177"/>
            <a:ext cx="2032005" cy="195195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BF8DADA-E75F-47EE-42AB-A062932B206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992" y="3843175"/>
            <a:ext cx="2032005" cy="1953988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00039A0-6E26-86A8-AF0E-0208E8F52525}"/>
              </a:ext>
            </a:extLst>
          </p:cNvPr>
          <p:cNvSpPr txBox="1"/>
          <p:nvPr/>
        </p:nvSpPr>
        <p:spPr>
          <a:xfrm>
            <a:off x="583786" y="1211017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1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95275B6-463C-66C1-1845-D9453BB9E7F0}"/>
              </a:ext>
            </a:extLst>
          </p:cNvPr>
          <p:cNvSpPr txBox="1"/>
          <p:nvPr/>
        </p:nvSpPr>
        <p:spPr>
          <a:xfrm>
            <a:off x="4470381" y="1211017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2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2338FD6-ED8A-C2FA-116B-3F050F1B02A4}"/>
              </a:ext>
            </a:extLst>
          </p:cNvPr>
          <p:cNvSpPr txBox="1"/>
          <p:nvPr/>
        </p:nvSpPr>
        <p:spPr>
          <a:xfrm>
            <a:off x="8560176" y="1211017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3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74A342F-E23E-A0DE-1C31-C20E20CA7C98}"/>
              </a:ext>
            </a:extLst>
          </p:cNvPr>
          <p:cNvSpPr txBox="1"/>
          <p:nvPr/>
        </p:nvSpPr>
        <p:spPr>
          <a:xfrm>
            <a:off x="2336386" y="3147344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4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B513FE0B-6392-2590-76FF-591E1FBC378B}"/>
              </a:ext>
            </a:extLst>
          </p:cNvPr>
          <p:cNvSpPr txBox="1"/>
          <p:nvPr/>
        </p:nvSpPr>
        <p:spPr>
          <a:xfrm>
            <a:off x="6362681" y="3147344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5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9A4E128-9390-3458-10D4-BAF4D520201F}"/>
              </a:ext>
            </a:extLst>
          </p:cNvPr>
          <p:cNvSpPr txBox="1"/>
          <p:nvPr/>
        </p:nvSpPr>
        <p:spPr>
          <a:xfrm>
            <a:off x="10452476" y="3147344"/>
            <a:ext cx="144820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900" b="1" dirty="0">
                <a:solidFill>
                  <a:schemeClr val="bg1">
                    <a:alpha val="26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6</a:t>
            </a:r>
            <a:endParaRPr lang="pt-BR" sz="19900" dirty="0">
              <a:solidFill>
                <a:schemeClr val="bg1">
                  <a:alpha val="26000"/>
                </a:schemeClr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9379211D-DC66-5F4A-35E8-F966CB32F5DB}"/>
              </a:ext>
            </a:extLst>
          </p:cNvPr>
          <p:cNvSpPr/>
          <p:nvPr/>
        </p:nvSpPr>
        <p:spPr>
          <a:xfrm>
            <a:off x="381000" y="2678185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PERFIL DA AMOSTRA</a:t>
            </a:r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0E94A517-CCD9-41EB-AF6B-71FE84476DF8}"/>
              </a:ext>
            </a:extLst>
          </p:cNvPr>
          <p:cNvSpPr/>
          <p:nvPr/>
        </p:nvSpPr>
        <p:spPr>
          <a:xfrm>
            <a:off x="4546600" y="2678185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REFORMA TRIBUTÁRIA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8EC6F48C-3DA7-F746-9676-34D61B12C25F}"/>
              </a:ext>
            </a:extLst>
          </p:cNvPr>
          <p:cNvSpPr/>
          <p:nvPr/>
        </p:nvSpPr>
        <p:spPr>
          <a:xfrm>
            <a:off x="8610593" y="2678185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ULTRAPROCESSADOS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2F94EFB8-9EC7-F703-1CF3-3A2CAC462D49}"/>
              </a:ext>
            </a:extLst>
          </p:cNvPr>
          <p:cNvSpPr/>
          <p:nvPr/>
        </p:nvSpPr>
        <p:spPr>
          <a:xfrm>
            <a:off x="1485900" y="4644649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TABACO </a:t>
            </a:r>
            <a:r>
              <a:rPr lang="pt-BR" sz="14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18+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8D0DE44D-47B3-936C-1C97-1347EE3A01BE}"/>
              </a:ext>
            </a:extLst>
          </p:cNvPr>
          <p:cNvSpPr/>
          <p:nvPr/>
        </p:nvSpPr>
        <p:spPr>
          <a:xfrm>
            <a:off x="5651500" y="4644649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ÁLCOOL </a:t>
            </a:r>
            <a:r>
              <a:rPr lang="pt-BR" sz="14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18+</a:t>
            </a:r>
            <a:endParaRPr lang="pt-BR" sz="1400" b="1" dirty="0">
              <a:solidFill>
                <a:srgbClr val="FED54F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CEF31FA-534B-0114-A95F-497C5E0084EC}"/>
              </a:ext>
            </a:extLst>
          </p:cNvPr>
          <p:cNvSpPr/>
          <p:nvPr/>
        </p:nvSpPr>
        <p:spPr>
          <a:xfrm>
            <a:off x="9715493" y="4644649"/>
            <a:ext cx="2031998" cy="346971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616266"/>
            </a:solidFill>
          </a:ln>
          <a:effectLst>
            <a:outerShdw blurRad="127000" dist="114300" dir="2700000" algn="tl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ED54F"/>
                </a:solidFill>
                <a:latin typeface="Bahnschrift SemiCondensed" panose="020B0502040204020203" pitchFamily="34" charset="0"/>
              </a:rPr>
              <a:t>CONCLUSÕES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9DBA955B-FF0B-6540-3F2F-F3D6475AD84A}"/>
              </a:ext>
            </a:extLst>
          </p:cNvPr>
          <p:cNvSpPr/>
          <p:nvPr/>
        </p:nvSpPr>
        <p:spPr>
          <a:xfrm>
            <a:off x="0" y="1729014"/>
            <a:ext cx="12192000" cy="180284"/>
          </a:xfrm>
          <a:prstGeom prst="rect">
            <a:avLst/>
          </a:prstGeom>
          <a:solidFill>
            <a:srgbClr val="6162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8C4391AC-F774-B458-25E3-CEA472CC9E10}"/>
              </a:ext>
            </a:extLst>
          </p:cNvPr>
          <p:cNvSpPr txBox="1"/>
          <p:nvPr/>
        </p:nvSpPr>
        <p:spPr>
          <a:xfrm>
            <a:off x="583786" y="685392"/>
            <a:ext cx="1045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616266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TABACO, ALIMENTAÇÃO, ÁLCOOL e REFORMA TRIBUTÁRIA</a:t>
            </a:r>
            <a:endParaRPr lang="pt-BR" sz="3200" dirty="0">
              <a:solidFill>
                <a:srgbClr val="616266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82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1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PERFIL DA </a:t>
            </a:r>
            <a:r>
              <a:rPr lang="pt-BR" sz="44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AMOSTRA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7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3A05DE-0F31-4AF9-9A9F-47FA26C6BF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093D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AD2EBD-3F45-44C8-4D00-56DFF8CB9A4A}"/>
              </a:ext>
            </a:extLst>
          </p:cNvPr>
          <p:cNvSpPr txBox="1"/>
          <p:nvPr/>
        </p:nvSpPr>
        <p:spPr>
          <a:xfrm>
            <a:off x="501922" y="204800"/>
            <a:ext cx="2366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 quem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C6F4DEB-456B-4325-FF8C-5FD1303D73D9}"/>
              </a:ext>
            </a:extLst>
          </p:cNvPr>
          <p:cNvSpPr txBox="1"/>
          <p:nvPr/>
        </p:nvSpPr>
        <p:spPr>
          <a:xfrm>
            <a:off x="692679" y="527965"/>
            <a:ext cx="2739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rgbClr val="FFC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falamos?</a:t>
            </a:r>
          </a:p>
        </p:txBody>
      </p:sp>
      <p:sp>
        <p:nvSpPr>
          <p:cNvPr id="5" name="CaixaDeTexto 46">
            <a:extLst>
              <a:ext uri="{FF2B5EF4-FFF2-40B4-BE49-F238E27FC236}">
                <a16:creationId xmlns:a16="http://schemas.microsoft.com/office/drawing/2014/main" id="{72B19AF3-FEBE-1214-BF40-80B48A8415D2}"/>
              </a:ext>
            </a:extLst>
          </p:cNvPr>
          <p:cNvSpPr txBox="1"/>
          <p:nvPr/>
        </p:nvSpPr>
        <p:spPr>
          <a:xfrm>
            <a:off x="1844970" y="1818489"/>
            <a:ext cx="158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entrevistas</a:t>
            </a:r>
          </a:p>
        </p:txBody>
      </p:sp>
      <p:sp>
        <p:nvSpPr>
          <p:cNvPr id="6" name="CaixaDeTexto 47">
            <a:extLst>
              <a:ext uri="{FF2B5EF4-FFF2-40B4-BE49-F238E27FC236}">
                <a16:creationId xmlns:a16="http://schemas.microsoft.com/office/drawing/2014/main" id="{824237F6-8D6C-8BB4-BAE7-35BA491B2941}"/>
              </a:ext>
            </a:extLst>
          </p:cNvPr>
          <p:cNvSpPr txBox="1"/>
          <p:nvPr/>
        </p:nvSpPr>
        <p:spPr>
          <a:xfrm>
            <a:off x="1515274" y="1223798"/>
            <a:ext cx="1768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2.005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AAE69B92-F45D-8F63-FD44-875E9ACF55B4}"/>
              </a:ext>
            </a:extLst>
          </p:cNvPr>
          <p:cNvGrpSpPr/>
          <p:nvPr/>
        </p:nvGrpSpPr>
        <p:grpSpPr>
          <a:xfrm>
            <a:off x="1756077" y="2129886"/>
            <a:ext cx="1345923" cy="231602"/>
            <a:chOff x="4224881" y="1161201"/>
            <a:chExt cx="1533804" cy="263932"/>
          </a:xfrm>
          <a:solidFill>
            <a:srgbClr val="FFC000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5110960-3922-BE6D-CB53-FCB0C856E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08A13D61-A44D-9EBA-A90B-A7379C90B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6CEAABA-6BC6-822A-507D-B3225B76C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DD86889-A1FC-0B88-A49D-DC815B3D4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EDAA98C-ADF4-6929-5EA4-3DE1B7961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CA61B8F-3A8F-3B1E-3518-FD4C1B098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BE2D3A4-8792-0FCA-39BE-7CAEE6766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92E34A0-F4A0-4883-C5CA-8237B3C77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654C888-B479-C5F1-EE3A-174F9DFD2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16F80C4F-B5A6-F5F6-8B12-0EC1BFAE5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344ABC0F-258B-5562-1390-9EC8F07A05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242" y="2555345"/>
            <a:ext cx="553998" cy="830998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209B326-1CFB-DCAD-55C4-B03686E3F4FE}"/>
              </a:ext>
            </a:extLst>
          </p:cNvPr>
          <p:cNvGrpSpPr/>
          <p:nvPr/>
        </p:nvGrpSpPr>
        <p:grpSpPr>
          <a:xfrm>
            <a:off x="2973139" y="2581148"/>
            <a:ext cx="782004" cy="790396"/>
            <a:chOff x="1374994" y="2994263"/>
            <a:chExt cx="782004" cy="790396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E005EC14-47C4-B96D-3427-564D5F0AE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994" y="3004177"/>
              <a:ext cx="782004" cy="780482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1961BE3C-9A01-6A64-A336-0BC91AB7FDCC}"/>
                </a:ext>
              </a:extLst>
            </p:cNvPr>
            <p:cNvSpPr/>
            <p:nvPr/>
          </p:nvSpPr>
          <p:spPr>
            <a:xfrm>
              <a:off x="1685098" y="2994263"/>
              <a:ext cx="159545" cy="1595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E6ED24A-50F5-2A86-A6D8-55FB659EC67E}"/>
              </a:ext>
            </a:extLst>
          </p:cNvPr>
          <p:cNvSpPr txBox="1"/>
          <p:nvPr/>
        </p:nvSpPr>
        <p:spPr>
          <a:xfrm>
            <a:off x="1181891" y="2809604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48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8D7F6E-A453-29EC-10AB-29267066748E}"/>
              </a:ext>
            </a:extLst>
          </p:cNvPr>
          <p:cNvSpPr txBox="1"/>
          <p:nvPr/>
        </p:nvSpPr>
        <p:spPr>
          <a:xfrm>
            <a:off x="2339097" y="2809604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52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E4546A4-94B3-9945-1422-45FFA7D14C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95" y="3745420"/>
            <a:ext cx="481182" cy="472353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7C6DE80-7A5A-D5E9-F8A0-D1361FCDD654}"/>
              </a:ext>
            </a:extLst>
          </p:cNvPr>
          <p:cNvSpPr txBox="1"/>
          <p:nvPr/>
        </p:nvSpPr>
        <p:spPr>
          <a:xfrm>
            <a:off x="479306" y="3911175"/>
            <a:ext cx="13214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42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ANOS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09E427E-D923-9DE8-C63A-299BC3DB5B87}"/>
              </a:ext>
            </a:extLst>
          </p:cNvPr>
          <p:cNvSpPr txBox="1"/>
          <p:nvPr/>
        </p:nvSpPr>
        <p:spPr>
          <a:xfrm>
            <a:off x="1796606" y="3823089"/>
            <a:ext cx="12712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16 A 24</a:t>
            </a:r>
          </a:p>
        </p:txBody>
      </p:sp>
      <p:pic>
        <p:nvPicPr>
          <p:cNvPr id="30" name="Imagem 29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4B1FECE4-212E-248C-FAA4-42A12E03054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406" y="6048375"/>
            <a:ext cx="1239581" cy="605376"/>
          </a:xfrm>
          <a:prstGeom prst="rect">
            <a:avLst/>
          </a:prstGeom>
        </p:spPr>
      </p:pic>
      <p:graphicFrame>
        <p:nvGraphicFramePr>
          <p:cNvPr id="117" name="Gráfico 116">
            <a:extLst>
              <a:ext uri="{FF2B5EF4-FFF2-40B4-BE49-F238E27FC236}">
                <a16:creationId xmlns:a16="http://schemas.microsoft.com/office/drawing/2014/main" id="{7570AF56-0C7E-F9FD-4019-60BDD4F007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9870899"/>
              </p:ext>
            </p:extLst>
          </p:nvPr>
        </p:nvGraphicFramePr>
        <p:xfrm>
          <a:off x="8143876" y="3894611"/>
          <a:ext cx="3697859" cy="1732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68" name="Imagem 167">
            <a:extLst>
              <a:ext uri="{FF2B5EF4-FFF2-40B4-BE49-F238E27FC236}">
                <a16:creationId xmlns:a16="http://schemas.microsoft.com/office/drawing/2014/main" id="{726835A0-4696-2199-7FEC-3678ACC134C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53" y="5031792"/>
            <a:ext cx="734129" cy="733269"/>
          </a:xfrm>
          <a:prstGeom prst="rect">
            <a:avLst/>
          </a:prstGeom>
        </p:spPr>
      </p:pic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34542ED0-2417-4342-2432-49492CA3CC7E}"/>
              </a:ext>
            </a:extLst>
          </p:cNvPr>
          <p:cNvSpPr txBox="1"/>
          <p:nvPr/>
        </p:nvSpPr>
        <p:spPr>
          <a:xfrm>
            <a:off x="1137919" y="4992373"/>
            <a:ext cx="9664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66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%</a:t>
            </a:r>
            <a:endParaRPr lang="pt-BR" sz="2400" dirty="0">
              <a:solidFill>
                <a:srgbClr val="FFC000"/>
              </a:solidFill>
            </a:endParaRPr>
          </a:p>
        </p:txBody>
      </p:sp>
      <p:sp>
        <p:nvSpPr>
          <p:cNvPr id="170" name="CaixaDeTexto 169">
            <a:extLst>
              <a:ext uri="{FF2B5EF4-FFF2-40B4-BE49-F238E27FC236}">
                <a16:creationId xmlns:a16="http://schemas.microsoft.com/office/drawing/2014/main" id="{1C205FF6-5571-DE27-0121-1939A667B84A}"/>
              </a:ext>
            </a:extLst>
          </p:cNvPr>
          <p:cNvSpPr txBox="1"/>
          <p:nvPr/>
        </p:nvSpPr>
        <p:spPr>
          <a:xfrm>
            <a:off x="1200712" y="5520515"/>
            <a:ext cx="26646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POSSUEM FILHOS</a:t>
            </a:r>
          </a:p>
        </p:txBody>
      </p:sp>
      <p:pic>
        <p:nvPicPr>
          <p:cNvPr id="171" name="Imagem 170">
            <a:extLst>
              <a:ext uri="{FF2B5EF4-FFF2-40B4-BE49-F238E27FC236}">
                <a16:creationId xmlns:a16="http://schemas.microsoft.com/office/drawing/2014/main" id="{7E9CC0D7-FFE1-2EFE-E957-5359D89F7E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5916" y="5078052"/>
            <a:ext cx="597460" cy="597460"/>
          </a:xfrm>
          <a:prstGeom prst="rect">
            <a:avLst/>
          </a:prstGeom>
        </p:spPr>
      </p:pic>
      <p:pic>
        <p:nvPicPr>
          <p:cNvPr id="172" name="Imagem 171">
            <a:extLst>
              <a:ext uri="{FF2B5EF4-FFF2-40B4-BE49-F238E27FC236}">
                <a16:creationId xmlns:a16="http://schemas.microsoft.com/office/drawing/2014/main" id="{70BF236F-4B24-62E0-3698-8552B3DE209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4409" y="5128317"/>
            <a:ext cx="636148" cy="636744"/>
          </a:xfrm>
          <a:prstGeom prst="rect">
            <a:avLst/>
          </a:prstGeom>
        </p:spPr>
      </p:pic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C0629AEB-297F-01A7-CD0E-FE2453616A96}"/>
              </a:ext>
            </a:extLst>
          </p:cNvPr>
          <p:cNvSpPr txBox="1"/>
          <p:nvPr/>
        </p:nvSpPr>
        <p:spPr>
          <a:xfrm>
            <a:off x="3311276" y="5080920"/>
            <a:ext cx="16294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FILHOS</a:t>
            </a:r>
            <a:endParaRPr lang="pt-BR" sz="3200" dirty="0">
              <a:solidFill>
                <a:srgbClr val="FFC000"/>
              </a:solidFill>
            </a:endParaRPr>
          </a:p>
        </p:txBody>
      </p:sp>
      <p:grpSp>
        <p:nvGrpSpPr>
          <p:cNvPr id="175" name="Agrupar 6">
            <a:extLst>
              <a:ext uri="{FF2B5EF4-FFF2-40B4-BE49-F238E27FC236}">
                <a16:creationId xmlns:a16="http://schemas.microsoft.com/office/drawing/2014/main" id="{5837D985-B50F-2683-1701-E1D0F65B77C4}"/>
              </a:ext>
            </a:extLst>
          </p:cNvPr>
          <p:cNvGrpSpPr/>
          <p:nvPr/>
        </p:nvGrpSpPr>
        <p:grpSpPr>
          <a:xfrm>
            <a:off x="8660566" y="1215257"/>
            <a:ext cx="1927747" cy="1714637"/>
            <a:chOff x="1689905" y="1592396"/>
            <a:chExt cx="4327684" cy="3848282"/>
          </a:xfrm>
          <a:solidFill>
            <a:srgbClr val="1A113D"/>
          </a:solidFill>
          <a:effectLst/>
        </p:grpSpPr>
        <p:grpSp>
          <p:nvGrpSpPr>
            <p:cNvPr id="176" name="Group 353">
              <a:extLst>
                <a:ext uri="{FF2B5EF4-FFF2-40B4-BE49-F238E27FC236}">
                  <a16:creationId xmlns:a16="http://schemas.microsoft.com/office/drawing/2014/main" id="{87D6F4E2-0016-1151-146C-3DFF87CBD113}"/>
                </a:ext>
              </a:extLst>
            </p:cNvPr>
            <p:cNvGrpSpPr>
              <a:grpSpLocks/>
            </p:cNvGrpSpPr>
            <p:nvPr/>
          </p:nvGrpSpPr>
          <p:grpSpPr bwMode="auto">
            <a:xfrm rot="114775">
              <a:off x="3481085" y="4779513"/>
              <a:ext cx="757344" cy="661165"/>
              <a:chOff x="2455" y="3600"/>
              <a:chExt cx="808" cy="718"/>
            </a:xfrm>
            <a:grpFill/>
          </p:grpSpPr>
          <p:sp>
            <p:nvSpPr>
              <p:cNvPr id="202" name="Freeform 354">
                <a:extLst>
                  <a:ext uri="{FF2B5EF4-FFF2-40B4-BE49-F238E27FC236}">
                    <a16:creationId xmlns:a16="http://schemas.microsoft.com/office/drawing/2014/main" id="{D0281028-55B7-55A8-8E3D-F74E83D1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3600"/>
                <a:ext cx="808" cy="718"/>
              </a:xfrm>
              <a:custGeom>
                <a:avLst/>
                <a:gdLst>
                  <a:gd name="T0" fmla="*/ 1724 w 723"/>
                  <a:gd name="T1" fmla="*/ 4300 h 625"/>
                  <a:gd name="T2" fmla="*/ 1718 w 723"/>
                  <a:gd name="T3" fmla="*/ 4201 h 625"/>
                  <a:gd name="T4" fmla="*/ 1736 w 723"/>
                  <a:gd name="T5" fmla="*/ 4078 h 625"/>
                  <a:gd name="T6" fmla="*/ 1808 w 723"/>
                  <a:gd name="T7" fmla="*/ 3873 h 625"/>
                  <a:gd name="T8" fmla="*/ 1818 w 723"/>
                  <a:gd name="T9" fmla="*/ 3767 h 625"/>
                  <a:gd name="T10" fmla="*/ 1755 w 723"/>
                  <a:gd name="T11" fmla="*/ 3598 h 625"/>
                  <a:gd name="T12" fmla="*/ 1558 w 723"/>
                  <a:gd name="T13" fmla="*/ 3338 h 625"/>
                  <a:gd name="T14" fmla="*/ 1243 w 723"/>
                  <a:gd name="T15" fmla="*/ 2995 h 625"/>
                  <a:gd name="T16" fmla="*/ 872 w 723"/>
                  <a:gd name="T17" fmla="*/ 2595 h 625"/>
                  <a:gd name="T18" fmla="*/ 782 w 723"/>
                  <a:gd name="T19" fmla="*/ 2623 h 625"/>
                  <a:gd name="T20" fmla="*/ 698 w 723"/>
                  <a:gd name="T21" fmla="*/ 2668 h 625"/>
                  <a:gd name="T22" fmla="*/ 616 w 723"/>
                  <a:gd name="T23" fmla="*/ 2623 h 625"/>
                  <a:gd name="T24" fmla="*/ 570 w 723"/>
                  <a:gd name="T25" fmla="*/ 2431 h 625"/>
                  <a:gd name="T26" fmla="*/ 489 w 723"/>
                  <a:gd name="T27" fmla="*/ 2286 h 625"/>
                  <a:gd name="T28" fmla="*/ 314 w 723"/>
                  <a:gd name="T29" fmla="*/ 2146 h 625"/>
                  <a:gd name="T30" fmla="*/ 155 w 723"/>
                  <a:gd name="T31" fmla="*/ 2095 h 625"/>
                  <a:gd name="T32" fmla="*/ 148 w 723"/>
                  <a:gd name="T33" fmla="*/ 2122 h 625"/>
                  <a:gd name="T34" fmla="*/ 135 w 723"/>
                  <a:gd name="T35" fmla="*/ 2167 h 625"/>
                  <a:gd name="T36" fmla="*/ 97 w 723"/>
                  <a:gd name="T37" fmla="*/ 2174 h 625"/>
                  <a:gd name="T38" fmla="*/ 45 w 723"/>
                  <a:gd name="T39" fmla="*/ 2174 h 625"/>
                  <a:gd name="T40" fmla="*/ 0 w 723"/>
                  <a:gd name="T41" fmla="*/ 2174 h 625"/>
                  <a:gd name="T42" fmla="*/ 50 w 723"/>
                  <a:gd name="T43" fmla="*/ 1950 h 625"/>
                  <a:gd name="T44" fmla="*/ 202 w 723"/>
                  <a:gd name="T45" fmla="*/ 1642 h 625"/>
                  <a:gd name="T46" fmla="*/ 459 w 723"/>
                  <a:gd name="T47" fmla="*/ 1236 h 625"/>
                  <a:gd name="T48" fmla="*/ 698 w 723"/>
                  <a:gd name="T49" fmla="*/ 924 h 625"/>
                  <a:gd name="T50" fmla="*/ 806 w 723"/>
                  <a:gd name="T51" fmla="*/ 793 h 625"/>
                  <a:gd name="T52" fmla="*/ 914 w 723"/>
                  <a:gd name="T53" fmla="*/ 609 h 625"/>
                  <a:gd name="T54" fmla="*/ 1246 w 723"/>
                  <a:gd name="T55" fmla="*/ 258 h 625"/>
                  <a:gd name="T56" fmla="*/ 1577 w 723"/>
                  <a:gd name="T57" fmla="*/ 0 h 625"/>
                  <a:gd name="T58" fmla="*/ 2139 w 723"/>
                  <a:gd name="T59" fmla="*/ 34 h 625"/>
                  <a:gd name="T60" fmla="*/ 2421 w 723"/>
                  <a:gd name="T61" fmla="*/ 136 h 625"/>
                  <a:gd name="T62" fmla="*/ 2671 w 723"/>
                  <a:gd name="T63" fmla="*/ 312 h 625"/>
                  <a:gd name="T64" fmla="*/ 2936 w 723"/>
                  <a:gd name="T65" fmla="*/ 593 h 625"/>
                  <a:gd name="T66" fmla="*/ 3154 w 723"/>
                  <a:gd name="T67" fmla="*/ 863 h 625"/>
                  <a:gd name="T68" fmla="*/ 3253 w 723"/>
                  <a:gd name="T69" fmla="*/ 889 h 625"/>
                  <a:gd name="T70" fmla="*/ 3347 w 723"/>
                  <a:gd name="T71" fmla="*/ 911 h 625"/>
                  <a:gd name="T72" fmla="*/ 3347 w 723"/>
                  <a:gd name="T73" fmla="*/ 1028 h 625"/>
                  <a:gd name="T74" fmla="*/ 3312 w 723"/>
                  <a:gd name="T75" fmla="*/ 1181 h 625"/>
                  <a:gd name="T76" fmla="*/ 3312 w 723"/>
                  <a:gd name="T77" fmla="*/ 1395 h 625"/>
                  <a:gd name="T78" fmla="*/ 3353 w 723"/>
                  <a:gd name="T79" fmla="*/ 1415 h 625"/>
                  <a:gd name="T80" fmla="*/ 3386 w 723"/>
                  <a:gd name="T81" fmla="*/ 1420 h 625"/>
                  <a:gd name="T82" fmla="*/ 3412 w 723"/>
                  <a:gd name="T83" fmla="*/ 1515 h 625"/>
                  <a:gd name="T84" fmla="*/ 3347 w 723"/>
                  <a:gd name="T85" fmla="*/ 1812 h 625"/>
                  <a:gd name="T86" fmla="*/ 3253 w 723"/>
                  <a:gd name="T87" fmla="*/ 2066 h 625"/>
                  <a:gd name="T88" fmla="*/ 3053 w 723"/>
                  <a:gd name="T89" fmla="*/ 2445 h 625"/>
                  <a:gd name="T90" fmla="*/ 2658 w 723"/>
                  <a:gd name="T91" fmla="*/ 2970 h 625"/>
                  <a:gd name="T92" fmla="*/ 2299 w 723"/>
                  <a:gd name="T93" fmla="*/ 3504 h 625"/>
                  <a:gd name="T94" fmla="*/ 2166 w 723"/>
                  <a:gd name="T95" fmla="*/ 3829 h 625"/>
                  <a:gd name="T96" fmla="*/ 2139 w 723"/>
                  <a:gd name="T97" fmla="*/ 3829 h 625"/>
                  <a:gd name="T98" fmla="*/ 2126 w 723"/>
                  <a:gd name="T99" fmla="*/ 3829 h 625"/>
                  <a:gd name="T100" fmla="*/ 2061 w 723"/>
                  <a:gd name="T101" fmla="*/ 3976 h 625"/>
                  <a:gd name="T102" fmla="*/ 1942 w 723"/>
                  <a:gd name="T103" fmla="*/ 4218 h 625"/>
                  <a:gd name="T104" fmla="*/ 1841 w 723"/>
                  <a:gd name="T105" fmla="*/ 4329 h 6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723"/>
                  <a:gd name="T160" fmla="*/ 0 h 625"/>
                  <a:gd name="T161" fmla="*/ 723 w 723"/>
                  <a:gd name="T162" fmla="*/ 625 h 62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723" h="625">
                    <a:moveTo>
                      <a:pt x="374" y="624"/>
                    </a:moveTo>
                    <a:lnTo>
                      <a:pt x="369" y="621"/>
                    </a:lnTo>
                    <a:lnTo>
                      <a:pt x="364" y="617"/>
                    </a:lnTo>
                    <a:lnTo>
                      <a:pt x="363" y="613"/>
                    </a:lnTo>
                    <a:lnTo>
                      <a:pt x="362" y="609"/>
                    </a:lnTo>
                    <a:lnTo>
                      <a:pt x="362" y="603"/>
                    </a:lnTo>
                    <a:lnTo>
                      <a:pt x="362" y="598"/>
                    </a:lnTo>
                    <a:lnTo>
                      <a:pt x="363" y="591"/>
                    </a:lnTo>
                    <a:lnTo>
                      <a:pt x="366" y="585"/>
                    </a:lnTo>
                    <a:lnTo>
                      <a:pt x="371" y="573"/>
                    </a:lnTo>
                    <a:lnTo>
                      <a:pt x="377" y="563"/>
                    </a:lnTo>
                    <a:lnTo>
                      <a:pt x="382" y="555"/>
                    </a:lnTo>
                    <a:lnTo>
                      <a:pt x="385" y="549"/>
                    </a:lnTo>
                    <a:lnTo>
                      <a:pt x="385" y="545"/>
                    </a:lnTo>
                    <a:lnTo>
                      <a:pt x="384" y="540"/>
                    </a:lnTo>
                    <a:lnTo>
                      <a:pt x="381" y="534"/>
                    </a:lnTo>
                    <a:lnTo>
                      <a:pt x="378" y="529"/>
                    </a:lnTo>
                    <a:lnTo>
                      <a:pt x="370" y="516"/>
                    </a:lnTo>
                    <a:lnTo>
                      <a:pt x="359" y="505"/>
                    </a:lnTo>
                    <a:lnTo>
                      <a:pt x="345" y="493"/>
                    </a:lnTo>
                    <a:lnTo>
                      <a:pt x="330" y="479"/>
                    </a:lnTo>
                    <a:lnTo>
                      <a:pt x="315" y="466"/>
                    </a:lnTo>
                    <a:lnTo>
                      <a:pt x="297" y="454"/>
                    </a:lnTo>
                    <a:lnTo>
                      <a:pt x="262" y="429"/>
                    </a:lnTo>
                    <a:lnTo>
                      <a:pt x="229" y="407"/>
                    </a:lnTo>
                    <a:lnTo>
                      <a:pt x="201" y="387"/>
                    </a:lnTo>
                    <a:lnTo>
                      <a:pt x="183" y="372"/>
                    </a:lnTo>
                    <a:lnTo>
                      <a:pt x="177" y="373"/>
                    </a:lnTo>
                    <a:lnTo>
                      <a:pt x="170" y="373"/>
                    </a:lnTo>
                    <a:lnTo>
                      <a:pt x="165" y="376"/>
                    </a:lnTo>
                    <a:lnTo>
                      <a:pt x="159" y="379"/>
                    </a:lnTo>
                    <a:lnTo>
                      <a:pt x="154" y="380"/>
                    </a:lnTo>
                    <a:lnTo>
                      <a:pt x="147" y="383"/>
                    </a:lnTo>
                    <a:lnTo>
                      <a:pt x="140" y="386"/>
                    </a:lnTo>
                    <a:lnTo>
                      <a:pt x="132" y="387"/>
                    </a:lnTo>
                    <a:lnTo>
                      <a:pt x="130" y="376"/>
                    </a:lnTo>
                    <a:lnTo>
                      <a:pt x="128" y="367"/>
                    </a:lnTo>
                    <a:lnTo>
                      <a:pt x="123" y="357"/>
                    </a:lnTo>
                    <a:lnTo>
                      <a:pt x="119" y="348"/>
                    </a:lnTo>
                    <a:lnTo>
                      <a:pt x="114" y="340"/>
                    </a:lnTo>
                    <a:lnTo>
                      <a:pt x="108" y="333"/>
                    </a:lnTo>
                    <a:lnTo>
                      <a:pt x="103" y="328"/>
                    </a:lnTo>
                    <a:lnTo>
                      <a:pt x="96" y="322"/>
                    </a:lnTo>
                    <a:lnTo>
                      <a:pt x="80" y="314"/>
                    </a:lnTo>
                    <a:lnTo>
                      <a:pt x="65" y="307"/>
                    </a:lnTo>
                    <a:lnTo>
                      <a:pt x="50" y="301"/>
                    </a:lnTo>
                    <a:lnTo>
                      <a:pt x="35" y="297"/>
                    </a:lnTo>
                    <a:lnTo>
                      <a:pt x="33" y="300"/>
                    </a:lnTo>
                    <a:lnTo>
                      <a:pt x="32" y="301"/>
                    </a:lnTo>
                    <a:lnTo>
                      <a:pt x="32" y="303"/>
                    </a:lnTo>
                    <a:lnTo>
                      <a:pt x="31" y="304"/>
                    </a:lnTo>
                    <a:lnTo>
                      <a:pt x="31" y="307"/>
                    </a:lnTo>
                    <a:lnTo>
                      <a:pt x="29" y="308"/>
                    </a:lnTo>
                    <a:lnTo>
                      <a:pt x="29" y="311"/>
                    </a:lnTo>
                    <a:lnTo>
                      <a:pt x="28" y="312"/>
                    </a:lnTo>
                    <a:lnTo>
                      <a:pt x="25" y="312"/>
                    </a:lnTo>
                    <a:lnTo>
                      <a:pt x="21" y="312"/>
                    </a:lnTo>
                    <a:lnTo>
                      <a:pt x="17" y="312"/>
                    </a:lnTo>
                    <a:lnTo>
                      <a:pt x="14" y="312"/>
                    </a:lnTo>
                    <a:lnTo>
                      <a:pt x="10" y="312"/>
                    </a:lnTo>
                    <a:lnTo>
                      <a:pt x="7" y="312"/>
                    </a:lnTo>
                    <a:lnTo>
                      <a:pt x="3" y="312"/>
                    </a:lnTo>
                    <a:lnTo>
                      <a:pt x="0" y="312"/>
                    </a:lnTo>
                    <a:lnTo>
                      <a:pt x="2" y="303"/>
                    </a:lnTo>
                    <a:lnTo>
                      <a:pt x="6" y="292"/>
                    </a:lnTo>
                    <a:lnTo>
                      <a:pt x="11" y="279"/>
                    </a:lnTo>
                    <a:lnTo>
                      <a:pt x="20" y="265"/>
                    </a:lnTo>
                    <a:lnTo>
                      <a:pt x="31" y="252"/>
                    </a:lnTo>
                    <a:lnTo>
                      <a:pt x="42" y="236"/>
                    </a:lnTo>
                    <a:lnTo>
                      <a:pt x="54" y="221"/>
                    </a:lnTo>
                    <a:lnTo>
                      <a:pt x="68" y="206"/>
                    </a:lnTo>
                    <a:lnTo>
                      <a:pt x="96" y="177"/>
                    </a:lnTo>
                    <a:lnTo>
                      <a:pt x="122" y="152"/>
                    </a:lnTo>
                    <a:lnTo>
                      <a:pt x="136" y="141"/>
                    </a:lnTo>
                    <a:lnTo>
                      <a:pt x="147" y="132"/>
                    </a:lnTo>
                    <a:lnTo>
                      <a:pt x="157" y="127"/>
                    </a:lnTo>
                    <a:lnTo>
                      <a:pt x="166" y="124"/>
                    </a:lnTo>
                    <a:lnTo>
                      <a:pt x="170" y="114"/>
                    </a:lnTo>
                    <a:lnTo>
                      <a:pt x="176" y="105"/>
                    </a:lnTo>
                    <a:lnTo>
                      <a:pt x="183" y="96"/>
                    </a:lnTo>
                    <a:lnTo>
                      <a:pt x="193" y="87"/>
                    </a:lnTo>
                    <a:lnTo>
                      <a:pt x="213" y="70"/>
                    </a:lnTo>
                    <a:lnTo>
                      <a:pt x="238" y="54"/>
                    </a:lnTo>
                    <a:lnTo>
                      <a:pt x="263" y="37"/>
                    </a:lnTo>
                    <a:lnTo>
                      <a:pt x="290" y="23"/>
                    </a:lnTo>
                    <a:lnTo>
                      <a:pt x="312" y="11"/>
                    </a:lnTo>
                    <a:lnTo>
                      <a:pt x="333" y="0"/>
                    </a:lnTo>
                    <a:lnTo>
                      <a:pt x="384" y="1"/>
                    </a:lnTo>
                    <a:lnTo>
                      <a:pt x="431" y="4"/>
                    </a:lnTo>
                    <a:lnTo>
                      <a:pt x="452" y="5"/>
                    </a:lnTo>
                    <a:lnTo>
                      <a:pt x="471" y="9"/>
                    </a:lnTo>
                    <a:lnTo>
                      <a:pt x="490" y="13"/>
                    </a:lnTo>
                    <a:lnTo>
                      <a:pt x="510" y="19"/>
                    </a:lnTo>
                    <a:lnTo>
                      <a:pt x="528" y="26"/>
                    </a:lnTo>
                    <a:lnTo>
                      <a:pt x="546" y="34"/>
                    </a:lnTo>
                    <a:lnTo>
                      <a:pt x="564" y="44"/>
                    </a:lnTo>
                    <a:lnTo>
                      <a:pt x="582" y="56"/>
                    </a:lnTo>
                    <a:lnTo>
                      <a:pt x="600" y="70"/>
                    </a:lnTo>
                    <a:lnTo>
                      <a:pt x="619" y="85"/>
                    </a:lnTo>
                    <a:lnTo>
                      <a:pt x="639" y="103"/>
                    </a:lnTo>
                    <a:lnTo>
                      <a:pt x="659" y="124"/>
                    </a:lnTo>
                    <a:lnTo>
                      <a:pt x="666" y="124"/>
                    </a:lnTo>
                    <a:lnTo>
                      <a:pt x="673" y="126"/>
                    </a:lnTo>
                    <a:lnTo>
                      <a:pt x="680" y="126"/>
                    </a:lnTo>
                    <a:lnTo>
                      <a:pt x="686" y="127"/>
                    </a:lnTo>
                    <a:lnTo>
                      <a:pt x="691" y="128"/>
                    </a:lnTo>
                    <a:lnTo>
                      <a:pt x="698" y="130"/>
                    </a:lnTo>
                    <a:lnTo>
                      <a:pt x="705" y="131"/>
                    </a:lnTo>
                    <a:lnTo>
                      <a:pt x="712" y="132"/>
                    </a:lnTo>
                    <a:lnTo>
                      <a:pt x="708" y="141"/>
                    </a:lnTo>
                    <a:lnTo>
                      <a:pt x="705" y="148"/>
                    </a:lnTo>
                    <a:lnTo>
                      <a:pt x="702" y="155"/>
                    </a:lnTo>
                    <a:lnTo>
                      <a:pt x="700" y="162"/>
                    </a:lnTo>
                    <a:lnTo>
                      <a:pt x="698" y="170"/>
                    </a:lnTo>
                    <a:lnTo>
                      <a:pt x="698" y="178"/>
                    </a:lnTo>
                    <a:lnTo>
                      <a:pt x="698" y="188"/>
                    </a:lnTo>
                    <a:lnTo>
                      <a:pt x="698" y="200"/>
                    </a:lnTo>
                    <a:lnTo>
                      <a:pt x="701" y="200"/>
                    </a:lnTo>
                    <a:lnTo>
                      <a:pt x="704" y="202"/>
                    </a:lnTo>
                    <a:lnTo>
                      <a:pt x="707" y="202"/>
                    </a:lnTo>
                    <a:lnTo>
                      <a:pt x="709" y="202"/>
                    </a:lnTo>
                    <a:lnTo>
                      <a:pt x="712" y="203"/>
                    </a:lnTo>
                    <a:lnTo>
                      <a:pt x="715" y="203"/>
                    </a:lnTo>
                    <a:lnTo>
                      <a:pt x="718" y="203"/>
                    </a:lnTo>
                    <a:lnTo>
                      <a:pt x="722" y="204"/>
                    </a:lnTo>
                    <a:lnTo>
                      <a:pt x="719" y="218"/>
                    </a:lnTo>
                    <a:lnTo>
                      <a:pt x="715" y="234"/>
                    </a:lnTo>
                    <a:lnTo>
                      <a:pt x="711" y="246"/>
                    </a:lnTo>
                    <a:lnTo>
                      <a:pt x="705" y="260"/>
                    </a:lnTo>
                    <a:lnTo>
                      <a:pt x="700" y="272"/>
                    </a:lnTo>
                    <a:lnTo>
                      <a:pt x="693" y="285"/>
                    </a:lnTo>
                    <a:lnTo>
                      <a:pt x="686" y="296"/>
                    </a:lnTo>
                    <a:lnTo>
                      <a:pt x="677" y="308"/>
                    </a:lnTo>
                    <a:lnTo>
                      <a:pt x="661" y="329"/>
                    </a:lnTo>
                    <a:lnTo>
                      <a:pt x="643" y="350"/>
                    </a:lnTo>
                    <a:lnTo>
                      <a:pt x="623" y="369"/>
                    </a:lnTo>
                    <a:lnTo>
                      <a:pt x="603" y="389"/>
                    </a:lnTo>
                    <a:lnTo>
                      <a:pt x="561" y="426"/>
                    </a:lnTo>
                    <a:lnTo>
                      <a:pt x="521" y="463"/>
                    </a:lnTo>
                    <a:lnTo>
                      <a:pt x="503" y="483"/>
                    </a:lnTo>
                    <a:lnTo>
                      <a:pt x="485" y="502"/>
                    </a:lnTo>
                    <a:lnTo>
                      <a:pt x="471" y="524"/>
                    </a:lnTo>
                    <a:lnTo>
                      <a:pt x="459" y="548"/>
                    </a:lnTo>
                    <a:lnTo>
                      <a:pt x="456" y="548"/>
                    </a:lnTo>
                    <a:lnTo>
                      <a:pt x="454" y="548"/>
                    </a:lnTo>
                    <a:lnTo>
                      <a:pt x="453" y="548"/>
                    </a:lnTo>
                    <a:lnTo>
                      <a:pt x="452" y="548"/>
                    </a:lnTo>
                    <a:lnTo>
                      <a:pt x="450" y="548"/>
                    </a:lnTo>
                    <a:lnTo>
                      <a:pt x="449" y="548"/>
                    </a:lnTo>
                    <a:lnTo>
                      <a:pt x="448" y="548"/>
                    </a:lnTo>
                    <a:lnTo>
                      <a:pt x="446" y="548"/>
                    </a:lnTo>
                    <a:lnTo>
                      <a:pt x="441" y="559"/>
                    </a:lnTo>
                    <a:lnTo>
                      <a:pt x="435" y="570"/>
                    </a:lnTo>
                    <a:lnTo>
                      <a:pt x="428" y="583"/>
                    </a:lnTo>
                    <a:lnTo>
                      <a:pt x="420" y="595"/>
                    </a:lnTo>
                    <a:lnTo>
                      <a:pt x="410" y="605"/>
                    </a:lnTo>
                    <a:lnTo>
                      <a:pt x="399" y="614"/>
                    </a:lnTo>
                    <a:lnTo>
                      <a:pt x="394" y="617"/>
                    </a:lnTo>
                    <a:lnTo>
                      <a:pt x="388" y="621"/>
                    </a:lnTo>
                    <a:lnTo>
                      <a:pt x="381" y="623"/>
                    </a:lnTo>
                    <a:lnTo>
                      <a:pt x="374" y="624"/>
                    </a:lnTo>
                  </a:path>
                </a:pathLst>
              </a:custGeom>
              <a:grpFill/>
              <a:ln w="12700">
                <a:solidFill>
                  <a:srgbClr val="FED54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03" name="Group 355">
                <a:extLst>
                  <a:ext uri="{FF2B5EF4-FFF2-40B4-BE49-F238E27FC236}">
                    <a16:creationId xmlns:a16="http://schemas.microsoft.com/office/drawing/2014/main" id="{56C5DD17-50DA-3564-3258-697C50393A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96" y="4189"/>
                <a:ext cx="58" cy="63"/>
                <a:chOff x="2896" y="4189"/>
                <a:chExt cx="58" cy="63"/>
              </a:xfrm>
              <a:grpFill/>
            </p:grpSpPr>
            <p:sp>
              <p:nvSpPr>
                <p:cNvPr id="204" name="Freeform 356">
                  <a:extLst>
                    <a:ext uri="{FF2B5EF4-FFF2-40B4-BE49-F238E27FC236}">
                      <a16:creationId xmlns:a16="http://schemas.microsoft.com/office/drawing/2014/main" id="{F1F9B48D-0ACA-1C79-47D7-2F5C05BA0A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6" y="4222"/>
                  <a:ext cx="27" cy="30"/>
                </a:xfrm>
                <a:custGeom>
                  <a:avLst/>
                  <a:gdLst>
                    <a:gd name="T0" fmla="*/ 120 w 24"/>
                    <a:gd name="T1" fmla="*/ 183 h 26"/>
                    <a:gd name="T2" fmla="*/ 111 w 24"/>
                    <a:gd name="T3" fmla="*/ 158 h 26"/>
                    <a:gd name="T4" fmla="*/ 99 w 24"/>
                    <a:gd name="T5" fmla="*/ 137 h 26"/>
                    <a:gd name="T6" fmla="*/ 95 w 24"/>
                    <a:gd name="T7" fmla="*/ 119 h 26"/>
                    <a:gd name="T8" fmla="*/ 88 w 24"/>
                    <a:gd name="T9" fmla="*/ 84 h 26"/>
                    <a:gd name="T10" fmla="*/ 78 w 24"/>
                    <a:gd name="T11" fmla="*/ 67 h 26"/>
                    <a:gd name="T12" fmla="*/ 75 w 24"/>
                    <a:gd name="T13" fmla="*/ 43 h 26"/>
                    <a:gd name="T14" fmla="*/ 67 w 24"/>
                    <a:gd name="T15" fmla="*/ 3 h 26"/>
                    <a:gd name="T16" fmla="*/ 60 w 24"/>
                    <a:gd name="T17" fmla="*/ 0 h 26"/>
                    <a:gd name="T18" fmla="*/ 53 w 24"/>
                    <a:gd name="T19" fmla="*/ 0 h 26"/>
                    <a:gd name="T20" fmla="*/ 42 w 24"/>
                    <a:gd name="T21" fmla="*/ 0 h 26"/>
                    <a:gd name="T22" fmla="*/ 37 w 24"/>
                    <a:gd name="T23" fmla="*/ 0 h 26"/>
                    <a:gd name="T24" fmla="*/ 29 w 24"/>
                    <a:gd name="T25" fmla="*/ 0 h 26"/>
                    <a:gd name="T26" fmla="*/ 26 w 24"/>
                    <a:gd name="T27" fmla="*/ 0 h 26"/>
                    <a:gd name="T28" fmla="*/ 3 w 24"/>
                    <a:gd name="T29" fmla="*/ 0 h 26"/>
                    <a:gd name="T30" fmla="*/ 1 w 24"/>
                    <a:gd name="T31" fmla="*/ 0 h 26"/>
                    <a:gd name="T32" fmla="*/ 0 w 24"/>
                    <a:gd name="T33" fmla="*/ 0 h 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6"/>
                    <a:gd name="T53" fmla="*/ 24 w 24"/>
                    <a:gd name="T54" fmla="*/ 26 h 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6">
                      <a:moveTo>
                        <a:pt x="23" y="25"/>
                      </a:moveTo>
                      <a:lnTo>
                        <a:pt x="21" y="21"/>
                      </a:lnTo>
                      <a:lnTo>
                        <a:pt x="19" y="18"/>
                      </a:lnTo>
                      <a:lnTo>
                        <a:pt x="18" y="16"/>
                      </a:lnTo>
                      <a:lnTo>
                        <a:pt x="17" y="11"/>
                      </a:lnTo>
                      <a:lnTo>
                        <a:pt x="15" y="9"/>
                      </a:lnTo>
                      <a:lnTo>
                        <a:pt x="14" y="6"/>
                      </a:lnTo>
                      <a:lnTo>
                        <a:pt x="12" y="3"/>
                      </a:lnTo>
                      <a:lnTo>
                        <a:pt x="11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2700">
                  <a:solidFill>
                    <a:srgbClr val="FED54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357">
                  <a:extLst>
                    <a:ext uri="{FF2B5EF4-FFF2-40B4-BE49-F238E27FC236}">
                      <a16:creationId xmlns:a16="http://schemas.microsoft.com/office/drawing/2014/main" id="{4E43D173-44E2-5C36-91A2-53A309133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4189"/>
                  <a:ext cx="45" cy="34"/>
                </a:xfrm>
                <a:custGeom>
                  <a:avLst/>
                  <a:gdLst>
                    <a:gd name="T0" fmla="*/ 148 w 41"/>
                    <a:gd name="T1" fmla="*/ 164 h 30"/>
                    <a:gd name="T2" fmla="*/ 148 w 41"/>
                    <a:gd name="T3" fmla="*/ 142 h 30"/>
                    <a:gd name="T4" fmla="*/ 148 w 41"/>
                    <a:gd name="T5" fmla="*/ 124 h 30"/>
                    <a:gd name="T6" fmla="*/ 148 w 41"/>
                    <a:gd name="T7" fmla="*/ 97 h 30"/>
                    <a:gd name="T8" fmla="*/ 148 w 41"/>
                    <a:gd name="T9" fmla="*/ 78 h 30"/>
                    <a:gd name="T10" fmla="*/ 148 w 41"/>
                    <a:gd name="T11" fmla="*/ 54 h 30"/>
                    <a:gd name="T12" fmla="*/ 148 w 41"/>
                    <a:gd name="T13" fmla="*/ 37 h 30"/>
                    <a:gd name="T14" fmla="*/ 148 w 41"/>
                    <a:gd name="T15" fmla="*/ 3 h 30"/>
                    <a:gd name="T16" fmla="*/ 148 w 41"/>
                    <a:gd name="T17" fmla="*/ 0 h 30"/>
                    <a:gd name="T18" fmla="*/ 114 w 41"/>
                    <a:gd name="T19" fmla="*/ 0 h 30"/>
                    <a:gd name="T20" fmla="*/ 93 w 41"/>
                    <a:gd name="T21" fmla="*/ 2 h 30"/>
                    <a:gd name="T22" fmla="*/ 70 w 41"/>
                    <a:gd name="T23" fmla="*/ 3 h 30"/>
                    <a:gd name="T24" fmla="*/ 55 w 41"/>
                    <a:gd name="T25" fmla="*/ 33 h 30"/>
                    <a:gd name="T26" fmla="*/ 42 w 41"/>
                    <a:gd name="T27" fmla="*/ 48 h 30"/>
                    <a:gd name="T28" fmla="*/ 29 w 41"/>
                    <a:gd name="T29" fmla="*/ 76 h 30"/>
                    <a:gd name="T30" fmla="*/ 24 w 41"/>
                    <a:gd name="T31" fmla="*/ 97 h 30"/>
                    <a:gd name="T32" fmla="*/ 0 w 41"/>
                    <a:gd name="T33" fmla="*/ 125 h 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1"/>
                    <a:gd name="T52" fmla="*/ 0 h 30"/>
                    <a:gd name="T53" fmla="*/ 41 w 41"/>
                    <a:gd name="T54" fmla="*/ 30 h 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1" h="30">
                      <a:moveTo>
                        <a:pt x="40" y="29"/>
                      </a:moveTo>
                      <a:lnTo>
                        <a:pt x="40" y="25"/>
                      </a:lnTo>
                      <a:lnTo>
                        <a:pt x="40" y="21"/>
                      </a:lnTo>
                      <a:lnTo>
                        <a:pt x="40" y="17"/>
                      </a:lnTo>
                      <a:lnTo>
                        <a:pt x="40" y="14"/>
                      </a:lnTo>
                      <a:lnTo>
                        <a:pt x="40" y="10"/>
                      </a:lnTo>
                      <a:lnTo>
                        <a:pt x="40" y="7"/>
                      </a:lnTo>
                      <a:lnTo>
                        <a:pt x="40" y="3"/>
                      </a:lnTo>
                      <a:lnTo>
                        <a:pt x="40" y="0"/>
                      </a:lnTo>
                      <a:lnTo>
                        <a:pt x="32" y="0"/>
                      </a:lnTo>
                      <a:lnTo>
                        <a:pt x="25" y="2"/>
                      </a:lnTo>
                      <a:lnTo>
                        <a:pt x="19" y="3"/>
                      </a:lnTo>
                      <a:lnTo>
                        <a:pt x="15" y="6"/>
                      </a:lnTo>
                      <a:lnTo>
                        <a:pt x="12" y="9"/>
                      </a:lnTo>
                      <a:lnTo>
                        <a:pt x="8" y="13"/>
                      </a:lnTo>
                      <a:lnTo>
                        <a:pt x="6" y="17"/>
                      </a:lnTo>
                      <a:lnTo>
                        <a:pt x="0" y="22"/>
                      </a:lnTo>
                    </a:path>
                  </a:pathLst>
                </a:custGeom>
                <a:grpFill/>
                <a:ln w="12700">
                  <a:solidFill>
                    <a:srgbClr val="FED54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77" name="Freeform 358">
              <a:extLst>
                <a:ext uri="{FF2B5EF4-FFF2-40B4-BE49-F238E27FC236}">
                  <a16:creationId xmlns:a16="http://schemas.microsoft.com/office/drawing/2014/main" id="{17F4EF70-2639-9688-669F-BED1C04C0AE7}"/>
                </a:ext>
              </a:extLst>
            </p:cNvPr>
            <p:cNvSpPr>
              <a:spLocks/>
            </p:cNvSpPr>
            <p:nvPr/>
          </p:nvSpPr>
          <p:spPr bwMode="auto">
            <a:xfrm rot="113469">
              <a:off x="3838720" y="4687850"/>
              <a:ext cx="522929" cy="338096"/>
            </a:xfrm>
            <a:custGeom>
              <a:avLst/>
              <a:gdLst>
                <a:gd name="T0" fmla="*/ 2 w 500"/>
                <a:gd name="T1" fmla="*/ 3 h 316"/>
                <a:gd name="T2" fmla="*/ 2 w 500"/>
                <a:gd name="T3" fmla="*/ 3 h 316"/>
                <a:gd name="T4" fmla="*/ 2 w 500"/>
                <a:gd name="T5" fmla="*/ 3 h 316"/>
                <a:gd name="T6" fmla="*/ 2 w 500"/>
                <a:gd name="T7" fmla="*/ 2 h 316"/>
                <a:gd name="T8" fmla="*/ 2 w 500"/>
                <a:gd name="T9" fmla="*/ 2 h 316"/>
                <a:gd name="T10" fmla="*/ 2 w 500"/>
                <a:gd name="T11" fmla="*/ 2 h 316"/>
                <a:gd name="T12" fmla="*/ 2 w 500"/>
                <a:gd name="T13" fmla="*/ 2 h 316"/>
                <a:gd name="T14" fmla="*/ 1 w 500"/>
                <a:gd name="T15" fmla="*/ 2 h 316"/>
                <a:gd name="T16" fmla="*/ 1 w 500"/>
                <a:gd name="T17" fmla="*/ 1 h 316"/>
                <a:gd name="T18" fmla="*/ 1 w 500"/>
                <a:gd name="T19" fmla="*/ 1 h 316"/>
                <a:gd name="T20" fmla="*/ 1 w 500"/>
                <a:gd name="T21" fmla="*/ 1 h 316"/>
                <a:gd name="T22" fmla="*/ 1 w 500"/>
                <a:gd name="T23" fmla="*/ 1 h 316"/>
                <a:gd name="T24" fmla="*/ 1 w 500"/>
                <a:gd name="T25" fmla="*/ 1 h 316"/>
                <a:gd name="T26" fmla="*/ 1 w 500"/>
                <a:gd name="T27" fmla="*/ 1 h 316"/>
                <a:gd name="T28" fmla="*/ 1 w 500"/>
                <a:gd name="T29" fmla="*/ 1 h 316"/>
                <a:gd name="T30" fmla="*/ 1 w 500"/>
                <a:gd name="T31" fmla="*/ 1 h 316"/>
                <a:gd name="T32" fmla="*/ 1 w 500"/>
                <a:gd name="T33" fmla="*/ 1 h 316"/>
                <a:gd name="T34" fmla="*/ 1 w 500"/>
                <a:gd name="T35" fmla="*/ 1 h 316"/>
                <a:gd name="T36" fmla="*/ 1 w 500"/>
                <a:gd name="T37" fmla="*/ 1 h 316"/>
                <a:gd name="T38" fmla="*/ 1 w 500"/>
                <a:gd name="T39" fmla="*/ 1 h 316"/>
                <a:gd name="T40" fmla="*/ 1 w 500"/>
                <a:gd name="T41" fmla="*/ 1 h 316"/>
                <a:gd name="T42" fmla="*/ 1 w 500"/>
                <a:gd name="T43" fmla="*/ 1 h 316"/>
                <a:gd name="T44" fmla="*/ 1 w 500"/>
                <a:gd name="T45" fmla="*/ 1 h 316"/>
                <a:gd name="T46" fmla="*/ 1 w 500"/>
                <a:gd name="T47" fmla="*/ 1 h 316"/>
                <a:gd name="T48" fmla="*/ 1 w 500"/>
                <a:gd name="T49" fmla="*/ 1 h 316"/>
                <a:gd name="T50" fmla="*/ 1 w 500"/>
                <a:gd name="T51" fmla="*/ 1 h 316"/>
                <a:gd name="T52" fmla="*/ 2 w 500"/>
                <a:gd name="T53" fmla="*/ 1 h 316"/>
                <a:gd name="T54" fmla="*/ 2 w 500"/>
                <a:gd name="T55" fmla="*/ 1 h 316"/>
                <a:gd name="T56" fmla="*/ 2 w 500"/>
                <a:gd name="T57" fmla="*/ 0 h 316"/>
                <a:gd name="T58" fmla="*/ 3 w 500"/>
                <a:gd name="T59" fmla="*/ 1 h 316"/>
                <a:gd name="T60" fmla="*/ 3 w 500"/>
                <a:gd name="T61" fmla="*/ 1 h 316"/>
                <a:gd name="T62" fmla="*/ 3 w 500"/>
                <a:gd name="T63" fmla="*/ 1 h 316"/>
                <a:gd name="T64" fmla="*/ 3 w 500"/>
                <a:gd name="T65" fmla="*/ 1 h 316"/>
                <a:gd name="T66" fmla="*/ 3 w 500"/>
                <a:gd name="T67" fmla="*/ 1 h 316"/>
                <a:gd name="T68" fmla="*/ 3 w 500"/>
                <a:gd name="T69" fmla="*/ 2 h 316"/>
                <a:gd name="T70" fmla="*/ 3 w 500"/>
                <a:gd name="T71" fmla="*/ 2 h 316"/>
                <a:gd name="T72" fmla="*/ 3 w 500"/>
                <a:gd name="T73" fmla="*/ 3 h 316"/>
                <a:gd name="T74" fmla="*/ 3 w 500"/>
                <a:gd name="T75" fmla="*/ 3 h 316"/>
                <a:gd name="T76" fmla="*/ 3 w 500"/>
                <a:gd name="T77" fmla="*/ 3 h 316"/>
                <a:gd name="T78" fmla="*/ 2 w 500"/>
                <a:gd name="T79" fmla="*/ 3 h 316"/>
                <a:gd name="T80" fmla="*/ 2 w 500"/>
                <a:gd name="T81" fmla="*/ 3 h 3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00"/>
                <a:gd name="T124" fmla="*/ 0 h 316"/>
                <a:gd name="T125" fmla="*/ 500 w 500"/>
                <a:gd name="T126" fmla="*/ 316 h 31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00" h="316">
                  <a:moveTo>
                    <a:pt x="353" y="315"/>
                  </a:moveTo>
                  <a:lnTo>
                    <a:pt x="356" y="303"/>
                  </a:lnTo>
                  <a:lnTo>
                    <a:pt x="357" y="295"/>
                  </a:lnTo>
                  <a:lnTo>
                    <a:pt x="360" y="286"/>
                  </a:lnTo>
                  <a:lnTo>
                    <a:pt x="361" y="279"/>
                  </a:lnTo>
                  <a:lnTo>
                    <a:pt x="364" y="273"/>
                  </a:lnTo>
                  <a:lnTo>
                    <a:pt x="368" y="266"/>
                  </a:lnTo>
                  <a:lnTo>
                    <a:pt x="373" y="256"/>
                  </a:lnTo>
                  <a:lnTo>
                    <a:pt x="378" y="243"/>
                  </a:lnTo>
                  <a:lnTo>
                    <a:pt x="361" y="241"/>
                  </a:lnTo>
                  <a:lnTo>
                    <a:pt x="346" y="238"/>
                  </a:lnTo>
                  <a:lnTo>
                    <a:pt x="331" y="232"/>
                  </a:lnTo>
                  <a:lnTo>
                    <a:pt x="316" y="227"/>
                  </a:lnTo>
                  <a:lnTo>
                    <a:pt x="302" y="220"/>
                  </a:lnTo>
                  <a:lnTo>
                    <a:pt x="288" y="212"/>
                  </a:lnTo>
                  <a:lnTo>
                    <a:pt x="274" y="202"/>
                  </a:lnTo>
                  <a:lnTo>
                    <a:pt x="262" y="194"/>
                  </a:lnTo>
                  <a:lnTo>
                    <a:pt x="234" y="173"/>
                  </a:lnTo>
                  <a:lnTo>
                    <a:pt x="208" y="155"/>
                  </a:lnTo>
                  <a:lnTo>
                    <a:pt x="195" y="145"/>
                  </a:lnTo>
                  <a:lnTo>
                    <a:pt x="181" y="137"/>
                  </a:lnTo>
                  <a:lnTo>
                    <a:pt x="168" y="129"/>
                  </a:lnTo>
                  <a:lnTo>
                    <a:pt x="152" y="123"/>
                  </a:lnTo>
                  <a:lnTo>
                    <a:pt x="107" y="117"/>
                  </a:lnTo>
                  <a:lnTo>
                    <a:pt x="71" y="115"/>
                  </a:lnTo>
                  <a:lnTo>
                    <a:pt x="46" y="112"/>
                  </a:lnTo>
                  <a:lnTo>
                    <a:pt x="28" y="112"/>
                  </a:lnTo>
                  <a:lnTo>
                    <a:pt x="17" y="112"/>
                  </a:lnTo>
                  <a:lnTo>
                    <a:pt x="10" y="112"/>
                  </a:lnTo>
                  <a:lnTo>
                    <a:pt x="4" y="111"/>
                  </a:lnTo>
                  <a:lnTo>
                    <a:pt x="0" y="109"/>
                  </a:lnTo>
                  <a:lnTo>
                    <a:pt x="1" y="99"/>
                  </a:lnTo>
                  <a:lnTo>
                    <a:pt x="1" y="87"/>
                  </a:lnTo>
                  <a:lnTo>
                    <a:pt x="1" y="75"/>
                  </a:lnTo>
                  <a:lnTo>
                    <a:pt x="3" y="62"/>
                  </a:lnTo>
                  <a:lnTo>
                    <a:pt x="4" y="50"/>
                  </a:lnTo>
                  <a:lnTo>
                    <a:pt x="4" y="37"/>
                  </a:lnTo>
                  <a:lnTo>
                    <a:pt x="5" y="26"/>
                  </a:lnTo>
                  <a:lnTo>
                    <a:pt x="5" y="15"/>
                  </a:lnTo>
                  <a:lnTo>
                    <a:pt x="33" y="22"/>
                  </a:lnTo>
                  <a:lnTo>
                    <a:pt x="61" y="27"/>
                  </a:lnTo>
                  <a:lnTo>
                    <a:pt x="89" y="34"/>
                  </a:lnTo>
                  <a:lnTo>
                    <a:pt x="116" y="41"/>
                  </a:lnTo>
                  <a:lnTo>
                    <a:pt x="145" y="47"/>
                  </a:lnTo>
                  <a:lnTo>
                    <a:pt x="176" y="51"/>
                  </a:lnTo>
                  <a:lnTo>
                    <a:pt x="205" y="52"/>
                  </a:lnTo>
                  <a:lnTo>
                    <a:pt x="235" y="51"/>
                  </a:lnTo>
                  <a:lnTo>
                    <a:pt x="238" y="45"/>
                  </a:lnTo>
                  <a:lnTo>
                    <a:pt x="241" y="39"/>
                  </a:lnTo>
                  <a:lnTo>
                    <a:pt x="247" y="34"/>
                  </a:lnTo>
                  <a:lnTo>
                    <a:pt x="251" y="29"/>
                  </a:lnTo>
                  <a:lnTo>
                    <a:pt x="263" y="21"/>
                  </a:lnTo>
                  <a:lnTo>
                    <a:pt x="277" y="14"/>
                  </a:lnTo>
                  <a:lnTo>
                    <a:pt x="294" y="9"/>
                  </a:lnTo>
                  <a:lnTo>
                    <a:pt x="312" y="5"/>
                  </a:lnTo>
                  <a:lnTo>
                    <a:pt x="331" y="3"/>
                  </a:lnTo>
                  <a:lnTo>
                    <a:pt x="350" y="1"/>
                  </a:lnTo>
                  <a:lnTo>
                    <a:pt x="392" y="0"/>
                  </a:lnTo>
                  <a:lnTo>
                    <a:pt x="432" y="1"/>
                  </a:lnTo>
                  <a:lnTo>
                    <a:pt x="468" y="3"/>
                  </a:lnTo>
                  <a:lnTo>
                    <a:pt x="499" y="3"/>
                  </a:lnTo>
                  <a:lnTo>
                    <a:pt x="493" y="26"/>
                  </a:lnTo>
                  <a:lnTo>
                    <a:pt x="490" y="50"/>
                  </a:lnTo>
                  <a:lnTo>
                    <a:pt x="488" y="75"/>
                  </a:lnTo>
                  <a:lnTo>
                    <a:pt x="486" y="101"/>
                  </a:lnTo>
                  <a:lnTo>
                    <a:pt x="486" y="126"/>
                  </a:lnTo>
                  <a:lnTo>
                    <a:pt x="485" y="151"/>
                  </a:lnTo>
                  <a:lnTo>
                    <a:pt x="482" y="176"/>
                  </a:lnTo>
                  <a:lnTo>
                    <a:pt x="479" y="199"/>
                  </a:lnTo>
                  <a:lnTo>
                    <a:pt x="475" y="221"/>
                  </a:lnTo>
                  <a:lnTo>
                    <a:pt x="468" y="242"/>
                  </a:lnTo>
                  <a:lnTo>
                    <a:pt x="464" y="252"/>
                  </a:lnTo>
                  <a:lnTo>
                    <a:pt x="458" y="261"/>
                  </a:lnTo>
                  <a:lnTo>
                    <a:pt x="453" y="270"/>
                  </a:lnTo>
                  <a:lnTo>
                    <a:pt x="446" y="277"/>
                  </a:lnTo>
                  <a:lnTo>
                    <a:pt x="438" y="285"/>
                  </a:lnTo>
                  <a:lnTo>
                    <a:pt x="429" y="292"/>
                  </a:lnTo>
                  <a:lnTo>
                    <a:pt x="420" y="297"/>
                  </a:lnTo>
                  <a:lnTo>
                    <a:pt x="409" y="303"/>
                  </a:lnTo>
                  <a:lnTo>
                    <a:pt x="396" y="307"/>
                  </a:lnTo>
                  <a:lnTo>
                    <a:pt x="384" y="310"/>
                  </a:lnTo>
                  <a:lnTo>
                    <a:pt x="368" y="313"/>
                  </a:lnTo>
                  <a:lnTo>
                    <a:pt x="353" y="315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8" name="Freeform 359">
              <a:extLst>
                <a:ext uri="{FF2B5EF4-FFF2-40B4-BE49-F238E27FC236}">
                  <a16:creationId xmlns:a16="http://schemas.microsoft.com/office/drawing/2014/main" id="{90D76F55-CD04-46E0-E353-1AAD53EDDC52}"/>
                </a:ext>
              </a:extLst>
            </p:cNvPr>
            <p:cNvSpPr>
              <a:spLocks/>
            </p:cNvSpPr>
            <p:nvPr/>
          </p:nvSpPr>
          <p:spPr bwMode="auto">
            <a:xfrm rot="117894">
              <a:off x="3771100" y="4327215"/>
              <a:ext cx="656667" cy="422245"/>
            </a:xfrm>
            <a:custGeom>
              <a:avLst/>
              <a:gdLst>
                <a:gd name="T0" fmla="*/ 1 w 626"/>
                <a:gd name="T1" fmla="*/ 3 h 397"/>
                <a:gd name="T2" fmla="*/ 1 w 626"/>
                <a:gd name="T3" fmla="*/ 3 h 397"/>
                <a:gd name="T4" fmla="*/ 1 w 626"/>
                <a:gd name="T5" fmla="*/ 3 h 397"/>
                <a:gd name="T6" fmla="*/ 1 w 626"/>
                <a:gd name="T7" fmla="*/ 3 h 397"/>
                <a:gd name="T8" fmla="*/ 1 w 626"/>
                <a:gd name="T9" fmla="*/ 3 h 397"/>
                <a:gd name="T10" fmla="*/ 1 w 626"/>
                <a:gd name="T11" fmla="*/ 3 h 397"/>
                <a:gd name="T12" fmla="*/ 1 w 626"/>
                <a:gd name="T13" fmla="*/ 3 h 397"/>
                <a:gd name="T14" fmla="*/ 1 w 626"/>
                <a:gd name="T15" fmla="*/ 3 h 397"/>
                <a:gd name="T16" fmla="*/ 1 w 626"/>
                <a:gd name="T17" fmla="*/ 2 h 397"/>
                <a:gd name="T18" fmla="*/ 1 w 626"/>
                <a:gd name="T19" fmla="*/ 1 h 397"/>
                <a:gd name="T20" fmla="*/ 1 w 626"/>
                <a:gd name="T21" fmla="*/ 1 h 397"/>
                <a:gd name="T22" fmla="*/ 1 w 626"/>
                <a:gd name="T23" fmla="*/ 1 h 397"/>
                <a:gd name="T24" fmla="*/ 1 w 626"/>
                <a:gd name="T25" fmla="*/ 1 h 397"/>
                <a:gd name="T26" fmla="*/ 1 w 626"/>
                <a:gd name="T27" fmla="*/ 1 h 397"/>
                <a:gd name="T28" fmla="*/ 1 w 626"/>
                <a:gd name="T29" fmla="*/ 1 h 397"/>
                <a:gd name="T30" fmla="*/ 1 w 626"/>
                <a:gd name="T31" fmla="*/ 1 h 397"/>
                <a:gd name="T32" fmla="*/ 1 w 626"/>
                <a:gd name="T33" fmla="*/ 1 h 397"/>
                <a:gd name="T34" fmla="*/ 1 w 626"/>
                <a:gd name="T35" fmla="*/ 1 h 397"/>
                <a:gd name="T36" fmla="*/ 1 w 626"/>
                <a:gd name="T37" fmla="*/ 1 h 397"/>
                <a:gd name="T38" fmla="*/ 1 w 626"/>
                <a:gd name="T39" fmla="*/ 1 h 397"/>
                <a:gd name="T40" fmla="*/ 2 w 626"/>
                <a:gd name="T41" fmla="*/ 1 h 397"/>
                <a:gd name="T42" fmla="*/ 3 w 626"/>
                <a:gd name="T43" fmla="*/ 1 h 397"/>
                <a:gd name="T44" fmla="*/ 3 w 626"/>
                <a:gd name="T45" fmla="*/ 1 h 397"/>
                <a:gd name="T46" fmla="*/ 3 w 626"/>
                <a:gd name="T47" fmla="*/ 1 h 397"/>
                <a:gd name="T48" fmla="*/ 3 w 626"/>
                <a:gd name="T49" fmla="*/ 1 h 397"/>
                <a:gd name="T50" fmla="*/ 3 w 626"/>
                <a:gd name="T51" fmla="*/ 1 h 397"/>
                <a:gd name="T52" fmla="*/ 3 w 626"/>
                <a:gd name="T53" fmla="*/ 1 h 397"/>
                <a:gd name="T54" fmla="*/ 4 w 626"/>
                <a:gd name="T55" fmla="*/ 1 h 397"/>
                <a:gd name="T56" fmla="*/ 4 w 626"/>
                <a:gd name="T57" fmla="*/ 2 h 397"/>
                <a:gd name="T58" fmla="*/ 4 w 626"/>
                <a:gd name="T59" fmla="*/ 2 h 397"/>
                <a:gd name="T60" fmla="*/ 4 w 626"/>
                <a:gd name="T61" fmla="*/ 2 h 397"/>
                <a:gd name="T62" fmla="*/ 4 w 626"/>
                <a:gd name="T63" fmla="*/ 2 h 397"/>
                <a:gd name="T64" fmla="*/ 4 w 626"/>
                <a:gd name="T65" fmla="*/ 2 h 397"/>
                <a:gd name="T66" fmla="*/ 4 w 626"/>
                <a:gd name="T67" fmla="*/ 2 h 397"/>
                <a:gd name="T68" fmla="*/ 4 w 626"/>
                <a:gd name="T69" fmla="*/ 2 h 397"/>
                <a:gd name="T70" fmla="*/ 4 w 626"/>
                <a:gd name="T71" fmla="*/ 2 h 397"/>
                <a:gd name="T72" fmla="*/ 4 w 626"/>
                <a:gd name="T73" fmla="*/ 2 h 397"/>
                <a:gd name="T74" fmla="*/ 4 w 626"/>
                <a:gd name="T75" fmla="*/ 2 h 397"/>
                <a:gd name="T76" fmla="*/ 4 w 626"/>
                <a:gd name="T77" fmla="*/ 2 h 397"/>
                <a:gd name="T78" fmla="*/ 4 w 626"/>
                <a:gd name="T79" fmla="*/ 3 h 397"/>
                <a:gd name="T80" fmla="*/ 4 w 626"/>
                <a:gd name="T81" fmla="*/ 3 h 397"/>
                <a:gd name="T82" fmla="*/ 3 w 626"/>
                <a:gd name="T83" fmla="*/ 3 h 397"/>
                <a:gd name="T84" fmla="*/ 2 w 626"/>
                <a:gd name="T85" fmla="*/ 3 h 397"/>
                <a:gd name="T86" fmla="*/ 2 w 626"/>
                <a:gd name="T87" fmla="*/ 3 h 397"/>
                <a:gd name="T88" fmla="*/ 2 w 626"/>
                <a:gd name="T89" fmla="*/ 3 h 397"/>
                <a:gd name="T90" fmla="*/ 2 w 626"/>
                <a:gd name="T91" fmla="*/ 3 h 397"/>
                <a:gd name="T92" fmla="*/ 2 w 626"/>
                <a:gd name="T93" fmla="*/ 3 h 397"/>
                <a:gd name="T94" fmla="*/ 2 w 626"/>
                <a:gd name="T95" fmla="*/ 3 h 397"/>
                <a:gd name="T96" fmla="*/ 1 w 626"/>
                <a:gd name="T97" fmla="*/ 3 h 39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26"/>
                <a:gd name="T148" fmla="*/ 0 h 397"/>
                <a:gd name="T149" fmla="*/ 626 w 626"/>
                <a:gd name="T150" fmla="*/ 397 h 39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26" h="397">
                  <a:moveTo>
                    <a:pt x="275" y="396"/>
                  </a:moveTo>
                  <a:lnTo>
                    <a:pt x="251" y="394"/>
                  </a:lnTo>
                  <a:lnTo>
                    <a:pt x="226" y="390"/>
                  </a:lnTo>
                  <a:lnTo>
                    <a:pt x="201" y="386"/>
                  </a:lnTo>
                  <a:lnTo>
                    <a:pt x="176" y="381"/>
                  </a:lnTo>
                  <a:lnTo>
                    <a:pt x="151" y="374"/>
                  </a:lnTo>
                  <a:lnTo>
                    <a:pt x="126" y="367"/>
                  </a:lnTo>
                  <a:lnTo>
                    <a:pt x="101" y="361"/>
                  </a:lnTo>
                  <a:lnTo>
                    <a:pt x="76" y="356"/>
                  </a:lnTo>
                  <a:lnTo>
                    <a:pt x="73" y="350"/>
                  </a:lnTo>
                  <a:lnTo>
                    <a:pt x="70" y="345"/>
                  </a:lnTo>
                  <a:lnTo>
                    <a:pt x="68" y="339"/>
                  </a:lnTo>
                  <a:lnTo>
                    <a:pt x="65" y="335"/>
                  </a:lnTo>
                  <a:lnTo>
                    <a:pt x="62" y="329"/>
                  </a:lnTo>
                  <a:lnTo>
                    <a:pt x="59" y="324"/>
                  </a:lnTo>
                  <a:lnTo>
                    <a:pt x="57" y="318"/>
                  </a:lnTo>
                  <a:lnTo>
                    <a:pt x="54" y="314"/>
                  </a:lnTo>
                  <a:lnTo>
                    <a:pt x="47" y="313"/>
                  </a:lnTo>
                  <a:lnTo>
                    <a:pt x="40" y="311"/>
                  </a:lnTo>
                  <a:lnTo>
                    <a:pt x="33" y="311"/>
                  </a:lnTo>
                  <a:lnTo>
                    <a:pt x="26" y="310"/>
                  </a:lnTo>
                  <a:lnTo>
                    <a:pt x="19" y="310"/>
                  </a:lnTo>
                  <a:lnTo>
                    <a:pt x="14" y="309"/>
                  </a:lnTo>
                  <a:lnTo>
                    <a:pt x="7" y="309"/>
                  </a:lnTo>
                  <a:lnTo>
                    <a:pt x="0" y="307"/>
                  </a:lnTo>
                  <a:lnTo>
                    <a:pt x="3" y="282"/>
                  </a:lnTo>
                  <a:lnTo>
                    <a:pt x="7" y="260"/>
                  </a:lnTo>
                  <a:lnTo>
                    <a:pt x="10" y="241"/>
                  </a:lnTo>
                  <a:lnTo>
                    <a:pt x="12" y="224"/>
                  </a:lnTo>
                  <a:lnTo>
                    <a:pt x="15" y="207"/>
                  </a:lnTo>
                  <a:lnTo>
                    <a:pt x="18" y="191"/>
                  </a:lnTo>
                  <a:lnTo>
                    <a:pt x="19" y="173"/>
                  </a:lnTo>
                  <a:lnTo>
                    <a:pt x="19" y="153"/>
                  </a:lnTo>
                  <a:lnTo>
                    <a:pt x="25" y="151"/>
                  </a:lnTo>
                  <a:lnTo>
                    <a:pt x="29" y="146"/>
                  </a:lnTo>
                  <a:lnTo>
                    <a:pt x="33" y="142"/>
                  </a:lnTo>
                  <a:lnTo>
                    <a:pt x="36" y="138"/>
                  </a:lnTo>
                  <a:lnTo>
                    <a:pt x="41" y="127"/>
                  </a:lnTo>
                  <a:lnTo>
                    <a:pt x="46" y="116"/>
                  </a:lnTo>
                  <a:lnTo>
                    <a:pt x="51" y="104"/>
                  </a:lnTo>
                  <a:lnTo>
                    <a:pt x="58" y="92"/>
                  </a:lnTo>
                  <a:lnTo>
                    <a:pt x="62" y="87"/>
                  </a:lnTo>
                  <a:lnTo>
                    <a:pt x="68" y="81"/>
                  </a:lnTo>
                  <a:lnTo>
                    <a:pt x="73" y="76"/>
                  </a:lnTo>
                  <a:lnTo>
                    <a:pt x="80" y="72"/>
                  </a:lnTo>
                  <a:lnTo>
                    <a:pt x="84" y="59"/>
                  </a:lnTo>
                  <a:lnTo>
                    <a:pt x="90" y="48"/>
                  </a:lnTo>
                  <a:lnTo>
                    <a:pt x="95" y="40"/>
                  </a:lnTo>
                  <a:lnTo>
                    <a:pt x="102" y="32"/>
                  </a:lnTo>
                  <a:lnTo>
                    <a:pt x="111" y="25"/>
                  </a:lnTo>
                  <a:lnTo>
                    <a:pt x="119" y="18"/>
                  </a:lnTo>
                  <a:lnTo>
                    <a:pt x="129" y="14"/>
                  </a:lnTo>
                  <a:lnTo>
                    <a:pt x="138" y="9"/>
                  </a:lnTo>
                  <a:lnTo>
                    <a:pt x="148" y="5"/>
                  </a:lnTo>
                  <a:lnTo>
                    <a:pt x="159" y="4"/>
                  </a:lnTo>
                  <a:lnTo>
                    <a:pt x="172" y="1"/>
                  </a:lnTo>
                  <a:lnTo>
                    <a:pt x="184" y="1"/>
                  </a:lnTo>
                  <a:lnTo>
                    <a:pt x="209" y="0"/>
                  </a:lnTo>
                  <a:lnTo>
                    <a:pt x="235" y="2"/>
                  </a:lnTo>
                  <a:lnTo>
                    <a:pt x="263" y="7"/>
                  </a:lnTo>
                  <a:lnTo>
                    <a:pt x="291" y="11"/>
                  </a:lnTo>
                  <a:lnTo>
                    <a:pt x="318" y="16"/>
                  </a:lnTo>
                  <a:lnTo>
                    <a:pt x="346" y="23"/>
                  </a:lnTo>
                  <a:lnTo>
                    <a:pt x="397" y="34"/>
                  </a:lnTo>
                  <a:lnTo>
                    <a:pt x="440" y="41"/>
                  </a:lnTo>
                  <a:lnTo>
                    <a:pt x="453" y="54"/>
                  </a:lnTo>
                  <a:lnTo>
                    <a:pt x="465" y="72"/>
                  </a:lnTo>
                  <a:lnTo>
                    <a:pt x="478" y="91"/>
                  </a:lnTo>
                  <a:lnTo>
                    <a:pt x="490" y="113"/>
                  </a:lnTo>
                  <a:lnTo>
                    <a:pt x="501" y="135"/>
                  </a:lnTo>
                  <a:lnTo>
                    <a:pt x="510" y="159"/>
                  </a:lnTo>
                  <a:lnTo>
                    <a:pt x="514" y="171"/>
                  </a:lnTo>
                  <a:lnTo>
                    <a:pt x="515" y="182"/>
                  </a:lnTo>
                  <a:lnTo>
                    <a:pt x="517" y="194"/>
                  </a:lnTo>
                  <a:lnTo>
                    <a:pt x="518" y="205"/>
                  </a:lnTo>
                  <a:lnTo>
                    <a:pt x="525" y="205"/>
                  </a:lnTo>
                  <a:lnTo>
                    <a:pt x="532" y="206"/>
                  </a:lnTo>
                  <a:lnTo>
                    <a:pt x="540" y="206"/>
                  </a:lnTo>
                  <a:lnTo>
                    <a:pt x="547" y="207"/>
                  </a:lnTo>
                  <a:lnTo>
                    <a:pt x="555" y="207"/>
                  </a:lnTo>
                  <a:lnTo>
                    <a:pt x="562" y="209"/>
                  </a:lnTo>
                  <a:lnTo>
                    <a:pt x="571" y="210"/>
                  </a:lnTo>
                  <a:lnTo>
                    <a:pt x="579" y="210"/>
                  </a:lnTo>
                  <a:lnTo>
                    <a:pt x="579" y="214"/>
                  </a:lnTo>
                  <a:lnTo>
                    <a:pt x="580" y="218"/>
                  </a:lnTo>
                  <a:lnTo>
                    <a:pt x="582" y="224"/>
                  </a:lnTo>
                  <a:lnTo>
                    <a:pt x="582" y="228"/>
                  </a:lnTo>
                  <a:lnTo>
                    <a:pt x="583" y="232"/>
                  </a:lnTo>
                  <a:lnTo>
                    <a:pt x="584" y="238"/>
                  </a:lnTo>
                  <a:lnTo>
                    <a:pt x="586" y="242"/>
                  </a:lnTo>
                  <a:lnTo>
                    <a:pt x="586" y="248"/>
                  </a:lnTo>
                  <a:lnTo>
                    <a:pt x="590" y="248"/>
                  </a:lnTo>
                  <a:lnTo>
                    <a:pt x="594" y="248"/>
                  </a:lnTo>
                  <a:lnTo>
                    <a:pt x="598" y="249"/>
                  </a:lnTo>
                  <a:lnTo>
                    <a:pt x="602" y="249"/>
                  </a:lnTo>
                  <a:lnTo>
                    <a:pt x="607" y="249"/>
                  </a:lnTo>
                  <a:lnTo>
                    <a:pt x="609" y="249"/>
                  </a:lnTo>
                  <a:lnTo>
                    <a:pt x="613" y="250"/>
                  </a:lnTo>
                  <a:lnTo>
                    <a:pt x="619" y="250"/>
                  </a:lnTo>
                  <a:lnTo>
                    <a:pt x="619" y="254"/>
                  </a:lnTo>
                  <a:lnTo>
                    <a:pt x="619" y="259"/>
                  </a:lnTo>
                  <a:lnTo>
                    <a:pt x="620" y="263"/>
                  </a:lnTo>
                  <a:lnTo>
                    <a:pt x="620" y="267"/>
                  </a:lnTo>
                  <a:lnTo>
                    <a:pt x="622" y="272"/>
                  </a:lnTo>
                  <a:lnTo>
                    <a:pt x="622" y="277"/>
                  </a:lnTo>
                  <a:lnTo>
                    <a:pt x="623" y="281"/>
                  </a:lnTo>
                  <a:lnTo>
                    <a:pt x="625" y="285"/>
                  </a:lnTo>
                  <a:lnTo>
                    <a:pt x="620" y="285"/>
                  </a:lnTo>
                  <a:lnTo>
                    <a:pt x="616" y="286"/>
                  </a:lnTo>
                  <a:lnTo>
                    <a:pt x="612" y="286"/>
                  </a:lnTo>
                  <a:lnTo>
                    <a:pt x="608" y="288"/>
                  </a:lnTo>
                  <a:lnTo>
                    <a:pt x="604" y="288"/>
                  </a:lnTo>
                  <a:lnTo>
                    <a:pt x="600" y="289"/>
                  </a:lnTo>
                  <a:lnTo>
                    <a:pt x="595" y="289"/>
                  </a:lnTo>
                  <a:lnTo>
                    <a:pt x="593" y="291"/>
                  </a:lnTo>
                  <a:lnTo>
                    <a:pt x="591" y="297"/>
                  </a:lnTo>
                  <a:lnTo>
                    <a:pt x="590" y="303"/>
                  </a:lnTo>
                  <a:lnTo>
                    <a:pt x="589" y="310"/>
                  </a:lnTo>
                  <a:lnTo>
                    <a:pt x="587" y="317"/>
                  </a:lnTo>
                  <a:lnTo>
                    <a:pt x="587" y="322"/>
                  </a:lnTo>
                  <a:lnTo>
                    <a:pt x="586" y="329"/>
                  </a:lnTo>
                  <a:lnTo>
                    <a:pt x="584" y="336"/>
                  </a:lnTo>
                  <a:lnTo>
                    <a:pt x="584" y="342"/>
                  </a:lnTo>
                  <a:lnTo>
                    <a:pt x="548" y="345"/>
                  </a:lnTo>
                  <a:lnTo>
                    <a:pt x="512" y="346"/>
                  </a:lnTo>
                  <a:lnTo>
                    <a:pt x="478" y="349"/>
                  </a:lnTo>
                  <a:lnTo>
                    <a:pt x="444" y="351"/>
                  </a:lnTo>
                  <a:lnTo>
                    <a:pt x="411" y="356"/>
                  </a:lnTo>
                  <a:lnTo>
                    <a:pt x="379" y="360"/>
                  </a:lnTo>
                  <a:lnTo>
                    <a:pt x="346" y="364"/>
                  </a:lnTo>
                  <a:lnTo>
                    <a:pt x="314" y="369"/>
                  </a:lnTo>
                  <a:lnTo>
                    <a:pt x="312" y="374"/>
                  </a:lnTo>
                  <a:lnTo>
                    <a:pt x="310" y="376"/>
                  </a:lnTo>
                  <a:lnTo>
                    <a:pt x="309" y="379"/>
                  </a:lnTo>
                  <a:lnTo>
                    <a:pt x="306" y="382"/>
                  </a:lnTo>
                  <a:lnTo>
                    <a:pt x="305" y="385"/>
                  </a:lnTo>
                  <a:lnTo>
                    <a:pt x="303" y="387"/>
                  </a:lnTo>
                  <a:lnTo>
                    <a:pt x="302" y="390"/>
                  </a:lnTo>
                  <a:lnTo>
                    <a:pt x="300" y="393"/>
                  </a:lnTo>
                  <a:lnTo>
                    <a:pt x="296" y="393"/>
                  </a:lnTo>
                  <a:lnTo>
                    <a:pt x="294" y="394"/>
                  </a:lnTo>
                  <a:lnTo>
                    <a:pt x="291" y="394"/>
                  </a:lnTo>
                  <a:lnTo>
                    <a:pt x="287" y="394"/>
                  </a:lnTo>
                  <a:lnTo>
                    <a:pt x="284" y="394"/>
                  </a:lnTo>
                  <a:lnTo>
                    <a:pt x="281" y="394"/>
                  </a:lnTo>
                  <a:lnTo>
                    <a:pt x="278" y="396"/>
                  </a:lnTo>
                  <a:lnTo>
                    <a:pt x="275" y="396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9" name="Freeform 360">
              <a:extLst>
                <a:ext uri="{FF2B5EF4-FFF2-40B4-BE49-F238E27FC236}">
                  <a16:creationId xmlns:a16="http://schemas.microsoft.com/office/drawing/2014/main" id="{57E9FD67-1149-7507-CBFA-A0E7FE0E4C9F}"/>
                </a:ext>
              </a:extLst>
            </p:cNvPr>
            <p:cNvSpPr>
              <a:spLocks/>
            </p:cNvSpPr>
            <p:nvPr/>
          </p:nvSpPr>
          <p:spPr bwMode="auto">
            <a:xfrm rot="121360">
              <a:off x="3921366" y="4056740"/>
              <a:ext cx="925644" cy="563493"/>
            </a:xfrm>
            <a:custGeom>
              <a:avLst/>
              <a:gdLst>
                <a:gd name="T0" fmla="*/ 3 w 882"/>
                <a:gd name="T1" fmla="*/ 4 h 530"/>
                <a:gd name="T2" fmla="*/ 3 w 882"/>
                <a:gd name="T3" fmla="*/ 4 h 530"/>
                <a:gd name="T4" fmla="*/ 3 w 882"/>
                <a:gd name="T5" fmla="*/ 4 h 530"/>
                <a:gd name="T6" fmla="*/ 3 w 882"/>
                <a:gd name="T7" fmla="*/ 4 h 530"/>
                <a:gd name="T8" fmla="*/ 3 w 882"/>
                <a:gd name="T9" fmla="*/ 4 h 530"/>
                <a:gd name="T10" fmla="*/ 3 w 882"/>
                <a:gd name="T11" fmla="*/ 4 h 530"/>
                <a:gd name="T12" fmla="*/ 3 w 882"/>
                <a:gd name="T13" fmla="*/ 4 h 530"/>
                <a:gd name="T14" fmla="*/ 3 w 882"/>
                <a:gd name="T15" fmla="*/ 4 h 530"/>
                <a:gd name="T16" fmla="*/ 3 w 882"/>
                <a:gd name="T17" fmla="*/ 4 h 530"/>
                <a:gd name="T18" fmla="*/ 2 w 882"/>
                <a:gd name="T19" fmla="*/ 4 h 530"/>
                <a:gd name="T20" fmla="*/ 2 w 882"/>
                <a:gd name="T21" fmla="*/ 4 h 530"/>
                <a:gd name="T22" fmla="*/ 2 w 882"/>
                <a:gd name="T23" fmla="*/ 3 h 530"/>
                <a:gd name="T24" fmla="*/ 2 w 882"/>
                <a:gd name="T25" fmla="*/ 3 h 530"/>
                <a:gd name="T26" fmla="*/ 2 w 882"/>
                <a:gd name="T27" fmla="*/ 2 h 530"/>
                <a:gd name="T28" fmla="*/ 1 w 882"/>
                <a:gd name="T29" fmla="*/ 2 h 530"/>
                <a:gd name="T30" fmla="*/ 1 w 882"/>
                <a:gd name="T31" fmla="*/ 2 h 530"/>
                <a:gd name="T32" fmla="*/ 1 w 882"/>
                <a:gd name="T33" fmla="*/ 2 h 530"/>
                <a:gd name="T34" fmla="*/ 1 w 882"/>
                <a:gd name="T35" fmla="*/ 2 h 530"/>
                <a:gd name="T36" fmla="*/ 1 w 882"/>
                <a:gd name="T37" fmla="*/ 2 h 530"/>
                <a:gd name="T38" fmla="*/ 1 w 882"/>
                <a:gd name="T39" fmla="*/ 2 h 530"/>
                <a:gd name="T40" fmla="*/ 1 w 882"/>
                <a:gd name="T41" fmla="*/ 2 h 530"/>
                <a:gd name="T42" fmla="*/ 1 w 882"/>
                <a:gd name="T43" fmla="*/ 2 h 530"/>
                <a:gd name="T44" fmla="*/ 1 w 882"/>
                <a:gd name="T45" fmla="*/ 1 h 530"/>
                <a:gd name="T46" fmla="*/ 1 w 882"/>
                <a:gd name="T47" fmla="*/ 1 h 530"/>
                <a:gd name="T48" fmla="*/ 1 w 882"/>
                <a:gd name="T49" fmla="*/ 1 h 530"/>
                <a:gd name="T50" fmla="*/ 1 w 882"/>
                <a:gd name="T51" fmla="*/ 1 h 530"/>
                <a:gd name="T52" fmla="*/ 2 w 882"/>
                <a:gd name="T53" fmla="*/ 1 h 530"/>
                <a:gd name="T54" fmla="*/ 2 w 882"/>
                <a:gd name="T55" fmla="*/ 1 h 530"/>
                <a:gd name="T56" fmla="*/ 2 w 882"/>
                <a:gd name="T57" fmla="*/ 1 h 530"/>
                <a:gd name="T58" fmla="*/ 2 w 882"/>
                <a:gd name="T59" fmla="*/ 1 h 530"/>
                <a:gd name="T60" fmla="*/ 3 w 882"/>
                <a:gd name="T61" fmla="*/ 1 h 530"/>
                <a:gd name="T62" fmla="*/ 3 w 882"/>
                <a:gd name="T63" fmla="*/ 1 h 530"/>
                <a:gd name="T64" fmla="*/ 3 w 882"/>
                <a:gd name="T65" fmla="*/ 1 h 530"/>
                <a:gd name="T66" fmla="*/ 4 w 882"/>
                <a:gd name="T67" fmla="*/ 1 h 530"/>
                <a:gd name="T68" fmla="*/ 4 w 882"/>
                <a:gd name="T69" fmla="*/ 1 h 530"/>
                <a:gd name="T70" fmla="*/ 4 w 882"/>
                <a:gd name="T71" fmla="*/ 1 h 530"/>
                <a:gd name="T72" fmla="*/ 4 w 882"/>
                <a:gd name="T73" fmla="*/ 1 h 530"/>
                <a:gd name="T74" fmla="*/ 4 w 882"/>
                <a:gd name="T75" fmla="*/ 1 h 530"/>
                <a:gd name="T76" fmla="*/ 4 w 882"/>
                <a:gd name="T77" fmla="*/ 1 h 530"/>
                <a:gd name="T78" fmla="*/ 4 w 882"/>
                <a:gd name="T79" fmla="*/ 1 h 530"/>
                <a:gd name="T80" fmla="*/ 4 w 882"/>
                <a:gd name="T81" fmla="*/ 2 h 530"/>
                <a:gd name="T82" fmla="*/ 4 w 882"/>
                <a:gd name="T83" fmla="*/ 2 h 530"/>
                <a:gd name="T84" fmla="*/ 5 w 882"/>
                <a:gd name="T85" fmla="*/ 2 h 530"/>
                <a:gd name="T86" fmla="*/ 5 w 882"/>
                <a:gd name="T87" fmla="*/ 2 h 530"/>
                <a:gd name="T88" fmla="*/ 5 w 882"/>
                <a:gd name="T89" fmla="*/ 2 h 530"/>
                <a:gd name="T90" fmla="*/ 5 w 882"/>
                <a:gd name="T91" fmla="*/ 2 h 530"/>
                <a:gd name="T92" fmla="*/ 5 w 882"/>
                <a:gd name="T93" fmla="*/ 2 h 530"/>
                <a:gd name="T94" fmla="*/ 6 w 882"/>
                <a:gd name="T95" fmla="*/ 2 h 530"/>
                <a:gd name="T96" fmla="*/ 6 w 882"/>
                <a:gd name="T97" fmla="*/ 2 h 530"/>
                <a:gd name="T98" fmla="*/ 6 w 882"/>
                <a:gd name="T99" fmla="*/ 2 h 530"/>
                <a:gd name="T100" fmla="*/ 6 w 882"/>
                <a:gd name="T101" fmla="*/ 2 h 530"/>
                <a:gd name="T102" fmla="*/ 6 w 882"/>
                <a:gd name="T103" fmla="*/ 2 h 530"/>
                <a:gd name="T104" fmla="*/ 6 w 882"/>
                <a:gd name="T105" fmla="*/ 2 h 530"/>
                <a:gd name="T106" fmla="*/ 6 w 882"/>
                <a:gd name="T107" fmla="*/ 2 h 530"/>
                <a:gd name="T108" fmla="*/ 6 w 882"/>
                <a:gd name="T109" fmla="*/ 3 h 530"/>
                <a:gd name="T110" fmla="*/ 6 w 882"/>
                <a:gd name="T111" fmla="*/ 3 h 530"/>
                <a:gd name="T112" fmla="*/ 5 w 882"/>
                <a:gd name="T113" fmla="*/ 3 h 530"/>
                <a:gd name="T114" fmla="*/ 4 w 882"/>
                <a:gd name="T115" fmla="*/ 3 h 530"/>
                <a:gd name="T116" fmla="*/ 3 w 882"/>
                <a:gd name="T117" fmla="*/ 4 h 53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82"/>
                <a:gd name="T178" fmla="*/ 0 h 530"/>
                <a:gd name="T179" fmla="*/ 882 w 882"/>
                <a:gd name="T180" fmla="*/ 530 h 53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82" h="530">
                  <a:moveTo>
                    <a:pt x="485" y="529"/>
                  </a:moveTo>
                  <a:lnTo>
                    <a:pt x="484" y="528"/>
                  </a:lnTo>
                  <a:lnTo>
                    <a:pt x="482" y="528"/>
                  </a:lnTo>
                  <a:lnTo>
                    <a:pt x="481" y="526"/>
                  </a:lnTo>
                  <a:lnTo>
                    <a:pt x="479" y="524"/>
                  </a:lnTo>
                  <a:lnTo>
                    <a:pt x="479" y="522"/>
                  </a:lnTo>
                  <a:lnTo>
                    <a:pt x="478" y="519"/>
                  </a:lnTo>
                  <a:lnTo>
                    <a:pt x="478" y="515"/>
                  </a:lnTo>
                  <a:lnTo>
                    <a:pt x="472" y="515"/>
                  </a:lnTo>
                  <a:lnTo>
                    <a:pt x="468" y="514"/>
                  </a:lnTo>
                  <a:lnTo>
                    <a:pt x="466" y="514"/>
                  </a:lnTo>
                  <a:lnTo>
                    <a:pt x="461" y="514"/>
                  </a:lnTo>
                  <a:lnTo>
                    <a:pt x="457" y="514"/>
                  </a:lnTo>
                  <a:lnTo>
                    <a:pt x="453" y="513"/>
                  </a:lnTo>
                  <a:lnTo>
                    <a:pt x="449" y="513"/>
                  </a:lnTo>
                  <a:lnTo>
                    <a:pt x="445" y="513"/>
                  </a:lnTo>
                  <a:lnTo>
                    <a:pt x="445" y="507"/>
                  </a:lnTo>
                  <a:lnTo>
                    <a:pt x="443" y="503"/>
                  </a:lnTo>
                  <a:lnTo>
                    <a:pt x="442" y="497"/>
                  </a:lnTo>
                  <a:lnTo>
                    <a:pt x="441" y="493"/>
                  </a:lnTo>
                  <a:lnTo>
                    <a:pt x="441" y="489"/>
                  </a:lnTo>
                  <a:lnTo>
                    <a:pt x="439" y="483"/>
                  </a:lnTo>
                  <a:lnTo>
                    <a:pt x="438" y="479"/>
                  </a:lnTo>
                  <a:lnTo>
                    <a:pt x="438" y="475"/>
                  </a:lnTo>
                  <a:lnTo>
                    <a:pt x="430" y="475"/>
                  </a:lnTo>
                  <a:lnTo>
                    <a:pt x="421" y="474"/>
                  </a:lnTo>
                  <a:lnTo>
                    <a:pt x="414" y="472"/>
                  </a:lnTo>
                  <a:lnTo>
                    <a:pt x="406" y="472"/>
                  </a:lnTo>
                  <a:lnTo>
                    <a:pt x="399" y="471"/>
                  </a:lnTo>
                  <a:lnTo>
                    <a:pt x="391" y="471"/>
                  </a:lnTo>
                  <a:lnTo>
                    <a:pt x="384" y="470"/>
                  </a:lnTo>
                  <a:lnTo>
                    <a:pt x="377" y="470"/>
                  </a:lnTo>
                  <a:lnTo>
                    <a:pt x="376" y="459"/>
                  </a:lnTo>
                  <a:lnTo>
                    <a:pt x="374" y="447"/>
                  </a:lnTo>
                  <a:lnTo>
                    <a:pt x="371" y="435"/>
                  </a:lnTo>
                  <a:lnTo>
                    <a:pt x="369" y="424"/>
                  </a:lnTo>
                  <a:lnTo>
                    <a:pt x="359" y="400"/>
                  </a:lnTo>
                  <a:lnTo>
                    <a:pt x="348" y="377"/>
                  </a:lnTo>
                  <a:lnTo>
                    <a:pt x="335" y="356"/>
                  </a:lnTo>
                  <a:lnTo>
                    <a:pt x="323" y="337"/>
                  </a:lnTo>
                  <a:lnTo>
                    <a:pt x="310" y="320"/>
                  </a:lnTo>
                  <a:lnTo>
                    <a:pt x="299" y="306"/>
                  </a:lnTo>
                  <a:lnTo>
                    <a:pt x="281" y="305"/>
                  </a:lnTo>
                  <a:lnTo>
                    <a:pt x="265" y="303"/>
                  </a:lnTo>
                  <a:lnTo>
                    <a:pt x="248" y="302"/>
                  </a:lnTo>
                  <a:lnTo>
                    <a:pt x="233" y="299"/>
                  </a:lnTo>
                  <a:lnTo>
                    <a:pt x="218" y="295"/>
                  </a:lnTo>
                  <a:lnTo>
                    <a:pt x="204" y="291"/>
                  </a:lnTo>
                  <a:lnTo>
                    <a:pt x="190" y="285"/>
                  </a:lnTo>
                  <a:lnTo>
                    <a:pt x="176" y="280"/>
                  </a:lnTo>
                  <a:lnTo>
                    <a:pt x="155" y="279"/>
                  </a:lnTo>
                  <a:lnTo>
                    <a:pt x="134" y="277"/>
                  </a:lnTo>
                  <a:lnTo>
                    <a:pt x="111" y="276"/>
                  </a:lnTo>
                  <a:lnTo>
                    <a:pt x="87" y="274"/>
                  </a:lnTo>
                  <a:lnTo>
                    <a:pt x="64" y="272"/>
                  </a:lnTo>
                  <a:lnTo>
                    <a:pt x="42" y="270"/>
                  </a:lnTo>
                  <a:lnTo>
                    <a:pt x="20" y="270"/>
                  </a:lnTo>
                  <a:lnTo>
                    <a:pt x="0" y="269"/>
                  </a:lnTo>
                  <a:lnTo>
                    <a:pt x="4" y="262"/>
                  </a:lnTo>
                  <a:lnTo>
                    <a:pt x="10" y="256"/>
                  </a:lnTo>
                  <a:lnTo>
                    <a:pt x="17" y="251"/>
                  </a:lnTo>
                  <a:lnTo>
                    <a:pt x="25" y="247"/>
                  </a:lnTo>
                  <a:lnTo>
                    <a:pt x="35" y="243"/>
                  </a:lnTo>
                  <a:lnTo>
                    <a:pt x="44" y="238"/>
                  </a:lnTo>
                  <a:lnTo>
                    <a:pt x="56" y="233"/>
                  </a:lnTo>
                  <a:lnTo>
                    <a:pt x="65" y="226"/>
                  </a:lnTo>
                  <a:lnTo>
                    <a:pt x="90" y="187"/>
                  </a:lnTo>
                  <a:lnTo>
                    <a:pt x="114" y="153"/>
                  </a:lnTo>
                  <a:lnTo>
                    <a:pt x="134" y="122"/>
                  </a:lnTo>
                  <a:lnTo>
                    <a:pt x="154" y="96"/>
                  </a:lnTo>
                  <a:lnTo>
                    <a:pt x="171" y="72"/>
                  </a:lnTo>
                  <a:lnTo>
                    <a:pt x="187" y="51"/>
                  </a:lnTo>
                  <a:lnTo>
                    <a:pt x="204" y="32"/>
                  </a:lnTo>
                  <a:lnTo>
                    <a:pt x="219" y="14"/>
                  </a:lnTo>
                  <a:lnTo>
                    <a:pt x="225" y="10"/>
                  </a:lnTo>
                  <a:lnTo>
                    <a:pt x="230" y="6"/>
                  </a:lnTo>
                  <a:lnTo>
                    <a:pt x="237" y="3"/>
                  </a:lnTo>
                  <a:lnTo>
                    <a:pt x="244" y="2"/>
                  </a:lnTo>
                  <a:lnTo>
                    <a:pt x="259" y="0"/>
                  </a:lnTo>
                  <a:lnTo>
                    <a:pt x="279" y="0"/>
                  </a:lnTo>
                  <a:lnTo>
                    <a:pt x="301" y="3"/>
                  </a:lnTo>
                  <a:lnTo>
                    <a:pt x="324" y="6"/>
                  </a:lnTo>
                  <a:lnTo>
                    <a:pt x="351" y="9"/>
                  </a:lnTo>
                  <a:lnTo>
                    <a:pt x="380" y="11"/>
                  </a:lnTo>
                  <a:lnTo>
                    <a:pt x="381" y="15"/>
                  </a:lnTo>
                  <a:lnTo>
                    <a:pt x="381" y="20"/>
                  </a:lnTo>
                  <a:lnTo>
                    <a:pt x="382" y="25"/>
                  </a:lnTo>
                  <a:lnTo>
                    <a:pt x="382" y="29"/>
                  </a:lnTo>
                  <a:lnTo>
                    <a:pt x="384" y="33"/>
                  </a:lnTo>
                  <a:lnTo>
                    <a:pt x="384" y="38"/>
                  </a:lnTo>
                  <a:lnTo>
                    <a:pt x="385" y="42"/>
                  </a:lnTo>
                  <a:lnTo>
                    <a:pt x="385" y="46"/>
                  </a:lnTo>
                  <a:lnTo>
                    <a:pt x="402" y="45"/>
                  </a:lnTo>
                  <a:lnTo>
                    <a:pt x="425" y="40"/>
                  </a:lnTo>
                  <a:lnTo>
                    <a:pt x="453" y="36"/>
                  </a:lnTo>
                  <a:lnTo>
                    <a:pt x="485" y="32"/>
                  </a:lnTo>
                  <a:lnTo>
                    <a:pt x="515" y="29"/>
                  </a:lnTo>
                  <a:lnTo>
                    <a:pt x="545" y="28"/>
                  </a:lnTo>
                  <a:lnTo>
                    <a:pt x="557" y="28"/>
                  </a:lnTo>
                  <a:lnTo>
                    <a:pt x="568" y="29"/>
                  </a:lnTo>
                  <a:lnTo>
                    <a:pt x="576" y="31"/>
                  </a:lnTo>
                  <a:lnTo>
                    <a:pt x="583" y="35"/>
                  </a:lnTo>
                  <a:lnTo>
                    <a:pt x="589" y="57"/>
                  </a:lnTo>
                  <a:lnTo>
                    <a:pt x="593" y="78"/>
                  </a:lnTo>
                  <a:lnTo>
                    <a:pt x="596" y="96"/>
                  </a:lnTo>
                  <a:lnTo>
                    <a:pt x="599" y="111"/>
                  </a:lnTo>
                  <a:lnTo>
                    <a:pt x="601" y="125"/>
                  </a:lnTo>
                  <a:lnTo>
                    <a:pt x="604" y="137"/>
                  </a:lnTo>
                  <a:lnTo>
                    <a:pt x="605" y="150"/>
                  </a:lnTo>
                  <a:lnTo>
                    <a:pt x="610" y="161"/>
                  </a:lnTo>
                  <a:lnTo>
                    <a:pt x="615" y="161"/>
                  </a:lnTo>
                  <a:lnTo>
                    <a:pt x="621" y="162"/>
                  </a:lnTo>
                  <a:lnTo>
                    <a:pt x="626" y="162"/>
                  </a:lnTo>
                  <a:lnTo>
                    <a:pt x="632" y="164"/>
                  </a:lnTo>
                  <a:lnTo>
                    <a:pt x="637" y="164"/>
                  </a:lnTo>
                  <a:lnTo>
                    <a:pt x="643" y="165"/>
                  </a:lnTo>
                  <a:lnTo>
                    <a:pt x="648" y="165"/>
                  </a:lnTo>
                  <a:lnTo>
                    <a:pt x="655" y="166"/>
                  </a:lnTo>
                  <a:lnTo>
                    <a:pt x="651" y="193"/>
                  </a:lnTo>
                  <a:lnTo>
                    <a:pt x="650" y="212"/>
                  </a:lnTo>
                  <a:lnTo>
                    <a:pt x="650" y="226"/>
                  </a:lnTo>
                  <a:lnTo>
                    <a:pt x="653" y="237"/>
                  </a:lnTo>
                  <a:lnTo>
                    <a:pt x="657" y="248"/>
                  </a:lnTo>
                  <a:lnTo>
                    <a:pt x="662" y="262"/>
                  </a:lnTo>
                  <a:lnTo>
                    <a:pt x="669" y="280"/>
                  </a:lnTo>
                  <a:lnTo>
                    <a:pt x="677" y="303"/>
                  </a:lnTo>
                  <a:lnTo>
                    <a:pt x="686" y="303"/>
                  </a:lnTo>
                  <a:lnTo>
                    <a:pt x="693" y="302"/>
                  </a:lnTo>
                  <a:lnTo>
                    <a:pt x="700" y="301"/>
                  </a:lnTo>
                  <a:lnTo>
                    <a:pt x="707" y="301"/>
                  </a:lnTo>
                  <a:lnTo>
                    <a:pt x="715" y="299"/>
                  </a:lnTo>
                  <a:lnTo>
                    <a:pt x="722" y="299"/>
                  </a:lnTo>
                  <a:lnTo>
                    <a:pt x="730" y="298"/>
                  </a:lnTo>
                  <a:lnTo>
                    <a:pt x="737" y="298"/>
                  </a:lnTo>
                  <a:lnTo>
                    <a:pt x="740" y="294"/>
                  </a:lnTo>
                  <a:lnTo>
                    <a:pt x="744" y="290"/>
                  </a:lnTo>
                  <a:lnTo>
                    <a:pt x="748" y="285"/>
                  </a:lnTo>
                  <a:lnTo>
                    <a:pt x="754" y="283"/>
                  </a:lnTo>
                  <a:lnTo>
                    <a:pt x="766" y="279"/>
                  </a:lnTo>
                  <a:lnTo>
                    <a:pt x="780" y="274"/>
                  </a:lnTo>
                  <a:lnTo>
                    <a:pt x="795" y="273"/>
                  </a:lnTo>
                  <a:lnTo>
                    <a:pt x="810" y="272"/>
                  </a:lnTo>
                  <a:lnTo>
                    <a:pt x="826" y="272"/>
                  </a:lnTo>
                  <a:lnTo>
                    <a:pt x="841" y="272"/>
                  </a:lnTo>
                  <a:lnTo>
                    <a:pt x="841" y="273"/>
                  </a:lnTo>
                  <a:lnTo>
                    <a:pt x="841" y="274"/>
                  </a:lnTo>
                  <a:lnTo>
                    <a:pt x="842" y="277"/>
                  </a:lnTo>
                  <a:lnTo>
                    <a:pt x="842" y="279"/>
                  </a:lnTo>
                  <a:lnTo>
                    <a:pt x="842" y="280"/>
                  </a:lnTo>
                  <a:lnTo>
                    <a:pt x="842" y="283"/>
                  </a:lnTo>
                  <a:lnTo>
                    <a:pt x="844" y="284"/>
                  </a:lnTo>
                  <a:lnTo>
                    <a:pt x="844" y="287"/>
                  </a:lnTo>
                  <a:lnTo>
                    <a:pt x="848" y="287"/>
                  </a:lnTo>
                  <a:lnTo>
                    <a:pt x="852" y="287"/>
                  </a:lnTo>
                  <a:lnTo>
                    <a:pt x="858" y="287"/>
                  </a:lnTo>
                  <a:lnTo>
                    <a:pt x="862" y="287"/>
                  </a:lnTo>
                  <a:lnTo>
                    <a:pt x="866" y="287"/>
                  </a:lnTo>
                  <a:lnTo>
                    <a:pt x="871" y="288"/>
                  </a:lnTo>
                  <a:lnTo>
                    <a:pt x="876" y="288"/>
                  </a:lnTo>
                  <a:lnTo>
                    <a:pt x="881" y="288"/>
                  </a:lnTo>
                  <a:lnTo>
                    <a:pt x="877" y="299"/>
                  </a:lnTo>
                  <a:lnTo>
                    <a:pt x="870" y="308"/>
                  </a:lnTo>
                  <a:lnTo>
                    <a:pt x="863" y="316"/>
                  </a:lnTo>
                  <a:lnTo>
                    <a:pt x="856" y="323"/>
                  </a:lnTo>
                  <a:lnTo>
                    <a:pt x="849" y="330"/>
                  </a:lnTo>
                  <a:lnTo>
                    <a:pt x="844" y="338"/>
                  </a:lnTo>
                  <a:lnTo>
                    <a:pt x="841" y="344"/>
                  </a:lnTo>
                  <a:lnTo>
                    <a:pt x="840" y="349"/>
                  </a:lnTo>
                  <a:lnTo>
                    <a:pt x="838" y="355"/>
                  </a:lnTo>
                  <a:lnTo>
                    <a:pt x="838" y="360"/>
                  </a:lnTo>
                  <a:lnTo>
                    <a:pt x="791" y="380"/>
                  </a:lnTo>
                  <a:lnTo>
                    <a:pt x="745" y="398"/>
                  </a:lnTo>
                  <a:lnTo>
                    <a:pt x="701" y="416"/>
                  </a:lnTo>
                  <a:lnTo>
                    <a:pt x="658" y="435"/>
                  </a:lnTo>
                  <a:lnTo>
                    <a:pt x="617" y="456"/>
                  </a:lnTo>
                  <a:lnTo>
                    <a:pt x="574" y="478"/>
                  </a:lnTo>
                  <a:lnTo>
                    <a:pt x="531" y="501"/>
                  </a:lnTo>
                  <a:lnTo>
                    <a:pt x="485" y="529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0" name="Freeform 363">
              <a:extLst>
                <a:ext uri="{FF2B5EF4-FFF2-40B4-BE49-F238E27FC236}">
                  <a16:creationId xmlns:a16="http://schemas.microsoft.com/office/drawing/2014/main" id="{BF813B48-6A53-1855-7F95-8CAA8DCF5110}"/>
                </a:ext>
              </a:extLst>
            </p:cNvPr>
            <p:cNvSpPr>
              <a:spLocks/>
            </p:cNvSpPr>
            <p:nvPr/>
          </p:nvSpPr>
          <p:spPr bwMode="auto">
            <a:xfrm rot="126822">
              <a:off x="5604354" y="3102558"/>
              <a:ext cx="184829" cy="219387"/>
            </a:xfrm>
            <a:custGeom>
              <a:avLst/>
              <a:gdLst>
                <a:gd name="T0" fmla="*/ 1 w 178"/>
                <a:gd name="T1" fmla="*/ 1 h 207"/>
                <a:gd name="T2" fmla="*/ 1 w 178"/>
                <a:gd name="T3" fmla="*/ 1 h 207"/>
                <a:gd name="T4" fmla="*/ 1 w 178"/>
                <a:gd name="T5" fmla="*/ 1 h 207"/>
                <a:gd name="T6" fmla="*/ 1 w 178"/>
                <a:gd name="T7" fmla="*/ 1 h 207"/>
                <a:gd name="T8" fmla="*/ 1 w 178"/>
                <a:gd name="T9" fmla="*/ 1 h 207"/>
                <a:gd name="T10" fmla="*/ 1 w 178"/>
                <a:gd name="T11" fmla="*/ 1 h 207"/>
                <a:gd name="T12" fmla="*/ 1 w 178"/>
                <a:gd name="T13" fmla="*/ 1 h 207"/>
                <a:gd name="T14" fmla="*/ 0 w 178"/>
                <a:gd name="T15" fmla="*/ 1 h 207"/>
                <a:gd name="T16" fmla="*/ 0 w 178"/>
                <a:gd name="T17" fmla="*/ 1 h 207"/>
                <a:gd name="T18" fmla="*/ 1 w 178"/>
                <a:gd name="T19" fmla="*/ 1 h 207"/>
                <a:gd name="T20" fmla="*/ 1 w 178"/>
                <a:gd name="T21" fmla="*/ 1 h 207"/>
                <a:gd name="T22" fmla="*/ 1 w 178"/>
                <a:gd name="T23" fmla="*/ 1 h 207"/>
                <a:gd name="T24" fmla="*/ 1 w 178"/>
                <a:gd name="T25" fmla="*/ 1 h 207"/>
                <a:gd name="T26" fmla="*/ 1 w 178"/>
                <a:gd name="T27" fmla="*/ 1 h 207"/>
                <a:gd name="T28" fmla="*/ 1 w 178"/>
                <a:gd name="T29" fmla="*/ 1 h 207"/>
                <a:gd name="T30" fmla="*/ 1 w 178"/>
                <a:gd name="T31" fmla="*/ 1 h 207"/>
                <a:gd name="T32" fmla="*/ 1 w 178"/>
                <a:gd name="T33" fmla="*/ 1 h 207"/>
                <a:gd name="T34" fmla="*/ 1 w 178"/>
                <a:gd name="T35" fmla="*/ 1 h 207"/>
                <a:gd name="T36" fmla="*/ 1 w 178"/>
                <a:gd name="T37" fmla="*/ 1 h 207"/>
                <a:gd name="T38" fmla="*/ 1 w 178"/>
                <a:gd name="T39" fmla="*/ 1 h 207"/>
                <a:gd name="T40" fmla="*/ 1 w 178"/>
                <a:gd name="T41" fmla="*/ 1 h 207"/>
                <a:gd name="T42" fmla="*/ 1 w 178"/>
                <a:gd name="T43" fmla="*/ 1 h 207"/>
                <a:gd name="T44" fmla="*/ 1 w 178"/>
                <a:gd name="T45" fmla="*/ 1 h 207"/>
                <a:gd name="T46" fmla="*/ 1 w 178"/>
                <a:gd name="T47" fmla="*/ 1 h 207"/>
                <a:gd name="T48" fmla="*/ 1 w 178"/>
                <a:gd name="T49" fmla="*/ 0 h 207"/>
                <a:gd name="T50" fmla="*/ 1 w 178"/>
                <a:gd name="T51" fmla="*/ 1 h 207"/>
                <a:gd name="T52" fmla="*/ 1 w 178"/>
                <a:gd name="T53" fmla="*/ 1 h 207"/>
                <a:gd name="T54" fmla="*/ 1 w 178"/>
                <a:gd name="T55" fmla="*/ 1 h 207"/>
                <a:gd name="T56" fmla="*/ 1 w 178"/>
                <a:gd name="T57" fmla="*/ 1 h 207"/>
                <a:gd name="T58" fmla="*/ 1 w 178"/>
                <a:gd name="T59" fmla="*/ 1 h 207"/>
                <a:gd name="T60" fmla="*/ 1 w 178"/>
                <a:gd name="T61" fmla="*/ 1 h 207"/>
                <a:gd name="T62" fmla="*/ 1 w 178"/>
                <a:gd name="T63" fmla="*/ 1 h 207"/>
                <a:gd name="T64" fmla="*/ 1 w 178"/>
                <a:gd name="T65" fmla="*/ 1 h 207"/>
                <a:gd name="T66" fmla="*/ 1 w 178"/>
                <a:gd name="T67" fmla="*/ 1 h 207"/>
                <a:gd name="T68" fmla="*/ 1 w 178"/>
                <a:gd name="T69" fmla="*/ 1 h 207"/>
                <a:gd name="T70" fmla="*/ 1 w 178"/>
                <a:gd name="T71" fmla="*/ 1 h 207"/>
                <a:gd name="T72" fmla="*/ 1 w 178"/>
                <a:gd name="T73" fmla="*/ 1 h 207"/>
                <a:gd name="T74" fmla="*/ 1 w 178"/>
                <a:gd name="T75" fmla="*/ 1 h 207"/>
                <a:gd name="T76" fmla="*/ 1 w 178"/>
                <a:gd name="T77" fmla="*/ 1 h 207"/>
                <a:gd name="T78" fmla="*/ 1 w 178"/>
                <a:gd name="T79" fmla="*/ 1 h 207"/>
                <a:gd name="T80" fmla="*/ 1 w 178"/>
                <a:gd name="T81" fmla="*/ 1 h 207"/>
                <a:gd name="T82" fmla="*/ 1 w 178"/>
                <a:gd name="T83" fmla="*/ 1 h 207"/>
                <a:gd name="T84" fmla="*/ 1 w 178"/>
                <a:gd name="T85" fmla="*/ 1 h 207"/>
                <a:gd name="T86" fmla="*/ 1 w 178"/>
                <a:gd name="T87" fmla="*/ 1 h 207"/>
                <a:gd name="T88" fmla="*/ 1 w 178"/>
                <a:gd name="T89" fmla="*/ 1 h 207"/>
                <a:gd name="T90" fmla="*/ 1 w 178"/>
                <a:gd name="T91" fmla="*/ 1 h 207"/>
                <a:gd name="T92" fmla="*/ 1 w 178"/>
                <a:gd name="T93" fmla="*/ 1 h 207"/>
                <a:gd name="T94" fmla="*/ 1 w 178"/>
                <a:gd name="T95" fmla="*/ 1 h 207"/>
                <a:gd name="T96" fmla="*/ 1 w 178"/>
                <a:gd name="T97" fmla="*/ 1 h 207"/>
                <a:gd name="T98" fmla="*/ 1 w 178"/>
                <a:gd name="T99" fmla="*/ 1 h 207"/>
                <a:gd name="T100" fmla="*/ 1 w 178"/>
                <a:gd name="T101" fmla="*/ 1 h 2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8"/>
                <a:gd name="T154" fmla="*/ 0 h 207"/>
                <a:gd name="T155" fmla="*/ 178 w 178"/>
                <a:gd name="T156" fmla="*/ 207 h 2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8" h="207">
                  <a:moveTo>
                    <a:pt x="32" y="199"/>
                  </a:moveTo>
                  <a:lnTo>
                    <a:pt x="22" y="191"/>
                  </a:lnTo>
                  <a:lnTo>
                    <a:pt x="14" y="183"/>
                  </a:lnTo>
                  <a:lnTo>
                    <a:pt x="8" y="173"/>
                  </a:lnTo>
                  <a:lnTo>
                    <a:pt x="4" y="163"/>
                  </a:lnTo>
                  <a:lnTo>
                    <a:pt x="3" y="154"/>
                  </a:lnTo>
                  <a:lnTo>
                    <a:pt x="1" y="142"/>
                  </a:lnTo>
                  <a:lnTo>
                    <a:pt x="0" y="133"/>
                  </a:lnTo>
                  <a:lnTo>
                    <a:pt x="0" y="124"/>
                  </a:lnTo>
                  <a:lnTo>
                    <a:pt x="4" y="123"/>
                  </a:lnTo>
                  <a:lnTo>
                    <a:pt x="7" y="122"/>
                  </a:lnTo>
                  <a:lnTo>
                    <a:pt x="11" y="120"/>
                  </a:lnTo>
                  <a:lnTo>
                    <a:pt x="14" y="120"/>
                  </a:lnTo>
                  <a:lnTo>
                    <a:pt x="18" y="119"/>
                  </a:lnTo>
                  <a:lnTo>
                    <a:pt x="21" y="118"/>
                  </a:lnTo>
                  <a:lnTo>
                    <a:pt x="25" y="118"/>
                  </a:lnTo>
                  <a:lnTo>
                    <a:pt x="29" y="116"/>
                  </a:lnTo>
                  <a:lnTo>
                    <a:pt x="32" y="98"/>
                  </a:lnTo>
                  <a:lnTo>
                    <a:pt x="33" y="83"/>
                  </a:lnTo>
                  <a:lnTo>
                    <a:pt x="32" y="68"/>
                  </a:lnTo>
                  <a:lnTo>
                    <a:pt x="29" y="54"/>
                  </a:lnTo>
                  <a:lnTo>
                    <a:pt x="26" y="41"/>
                  </a:lnTo>
                  <a:lnTo>
                    <a:pt x="23" y="28"/>
                  </a:lnTo>
                  <a:lnTo>
                    <a:pt x="21" y="14"/>
                  </a:lnTo>
                  <a:lnTo>
                    <a:pt x="19" y="0"/>
                  </a:lnTo>
                  <a:lnTo>
                    <a:pt x="37" y="7"/>
                  </a:lnTo>
                  <a:lnTo>
                    <a:pt x="57" y="15"/>
                  </a:lnTo>
                  <a:lnTo>
                    <a:pt x="77" y="26"/>
                  </a:lnTo>
                  <a:lnTo>
                    <a:pt x="97" y="37"/>
                  </a:lnTo>
                  <a:lnTo>
                    <a:pt x="118" y="51"/>
                  </a:lnTo>
                  <a:lnTo>
                    <a:pt x="138" y="66"/>
                  </a:lnTo>
                  <a:lnTo>
                    <a:pt x="158" y="80"/>
                  </a:lnTo>
                  <a:lnTo>
                    <a:pt x="177" y="95"/>
                  </a:lnTo>
                  <a:lnTo>
                    <a:pt x="176" y="104"/>
                  </a:lnTo>
                  <a:lnTo>
                    <a:pt x="170" y="112"/>
                  </a:lnTo>
                  <a:lnTo>
                    <a:pt x="163" y="122"/>
                  </a:lnTo>
                  <a:lnTo>
                    <a:pt x="155" y="131"/>
                  </a:lnTo>
                  <a:lnTo>
                    <a:pt x="145" y="142"/>
                  </a:lnTo>
                  <a:lnTo>
                    <a:pt x="134" y="154"/>
                  </a:lnTo>
                  <a:lnTo>
                    <a:pt x="123" y="165"/>
                  </a:lnTo>
                  <a:lnTo>
                    <a:pt x="111" y="174"/>
                  </a:lnTo>
                  <a:lnTo>
                    <a:pt x="98" y="183"/>
                  </a:lnTo>
                  <a:lnTo>
                    <a:pt x="86" y="191"/>
                  </a:lnTo>
                  <a:lnTo>
                    <a:pt x="75" y="198"/>
                  </a:lnTo>
                  <a:lnTo>
                    <a:pt x="63" y="203"/>
                  </a:lnTo>
                  <a:lnTo>
                    <a:pt x="52" y="206"/>
                  </a:lnTo>
                  <a:lnTo>
                    <a:pt x="44" y="206"/>
                  </a:lnTo>
                  <a:lnTo>
                    <a:pt x="40" y="205"/>
                  </a:lnTo>
                  <a:lnTo>
                    <a:pt x="37" y="203"/>
                  </a:lnTo>
                  <a:lnTo>
                    <a:pt x="34" y="202"/>
                  </a:lnTo>
                  <a:lnTo>
                    <a:pt x="32" y="199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1" name="Freeform 364">
              <a:extLst>
                <a:ext uri="{FF2B5EF4-FFF2-40B4-BE49-F238E27FC236}">
                  <a16:creationId xmlns:a16="http://schemas.microsoft.com/office/drawing/2014/main" id="{1421BD27-6F67-BF68-10CC-929F40446161}"/>
                </a:ext>
              </a:extLst>
            </p:cNvPr>
            <p:cNvSpPr>
              <a:spLocks/>
            </p:cNvSpPr>
            <p:nvPr/>
          </p:nvSpPr>
          <p:spPr bwMode="auto">
            <a:xfrm rot="115399">
              <a:off x="3425487" y="3756210"/>
              <a:ext cx="775375" cy="704742"/>
            </a:xfrm>
            <a:custGeom>
              <a:avLst/>
              <a:gdLst>
                <a:gd name="T0" fmla="*/ 2 w 742"/>
                <a:gd name="T1" fmla="*/ 5 h 665"/>
                <a:gd name="T2" fmla="*/ 1 w 742"/>
                <a:gd name="T3" fmla="*/ 5 h 665"/>
                <a:gd name="T4" fmla="*/ 1 w 742"/>
                <a:gd name="T5" fmla="*/ 5 h 665"/>
                <a:gd name="T6" fmla="*/ 1 w 742"/>
                <a:gd name="T7" fmla="*/ 4 h 665"/>
                <a:gd name="T8" fmla="*/ 1 w 742"/>
                <a:gd name="T9" fmla="*/ 4 h 665"/>
                <a:gd name="T10" fmla="*/ 1 w 742"/>
                <a:gd name="T11" fmla="*/ 4 h 665"/>
                <a:gd name="T12" fmla="*/ 1 w 742"/>
                <a:gd name="T13" fmla="*/ 4 h 665"/>
                <a:gd name="T14" fmla="*/ 1 w 742"/>
                <a:gd name="T15" fmla="*/ 4 h 665"/>
                <a:gd name="T16" fmla="*/ 1 w 742"/>
                <a:gd name="T17" fmla="*/ 4 h 665"/>
                <a:gd name="T18" fmla="*/ 1 w 742"/>
                <a:gd name="T19" fmla="*/ 3 h 665"/>
                <a:gd name="T20" fmla="*/ 1 w 742"/>
                <a:gd name="T21" fmla="*/ 3 h 665"/>
                <a:gd name="T22" fmla="*/ 1 w 742"/>
                <a:gd name="T23" fmla="*/ 3 h 665"/>
                <a:gd name="T24" fmla="*/ 0 w 742"/>
                <a:gd name="T25" fmla="*/ 2 h 665"/>
                <a:gd name="T26" fmla="*/ 1 w 742"/>
                <a:gd name="T27" fmla="*/ 2 h 665"/>
                <a:gd name="T28" fmla="*/ 1 w 742"/>
                <a:gd name="T29" fmla="*/ 1 h 665"/>
                <a:gd name="T30" fmla="*/ 1 w 742"/>
                <a:gd name="T31" fmla="*/ 1 h 665"/>
                <a:gd name="T32" fmla="*/ 1 w 742"/>
                <a:gd name="T33" fmla="*/ 1 h 665"/>
                <a:gd name="T34" fmla="*/ 1 w 742"/>
                <a:gd name="T35" fmla="*/ 1 h 665"/>
                <a:gd name="T36" fmla="*/ 1 w 742"/>
                <a:gd name="T37" fmla="*/ 0 h 665"/>
                <a:gd name="T38" fmla="*/ 1 w 742"/>
                <a:gd name="T39" fmla="*/ 1 h 665"/>
                <a:gd name="T40" fmla="*/ 2 w 742"/>
                <a:gd name="T41" fmla="*/ 1 h 665"/>
                <a:gd name="T42" fmla="*/ 2 w 742"/>
                <a:gd name="T43" fmla="*/ 1 h 665"/>
                <a:gd name="T44" fmla="*/ 3 w 742"/>
                <a:gd name="T45" fmla="*/ 1 h 665"/>
                <a:gd name="T46" fmla="*/ 3 w 742"/>
                <a:gd name="T47" fmla="*/ 1 h 665"/>
                <a:gd name="T48" fmla="*/ 3 w 742"/>
                <a:gd name="T49" fmla="*/ 1 h 665"/>
                <a:gd name="T50" fmla="*/ 3 w 742"/>
                <a:gd name="T51" fmla="*/ 1 h 665"/>
                <a:gd name="T52" fmla="*/ 3 w 742"/>
                <a:gd name="T53" fmla="*/ 1 h 665"/>
                <a:gd name="T54" fmla="*/ 3 w 742"/>
                <a:gd name="T55" fmla="*/ 1 h 665"/>
                <a:gd name="T56" fmla="*/ 3 w 742"/>
                <a:gd name="T57" fmla="*/ 1 h 665"/>
                <a:gd name="T58" fmla="*/ 3 w 742"/>
                <a:gd name="T59" fmla="*/ 1 h 665"/>
                <a:gd name="T60" fmla="*/ 3 w 742"/>
                <a:gd name="T61" fmla="*/ 1 h 665"/>
                <a:gd name="T62" fmla="*/ 3 w 742"/>
                <a:gd name="T63" fmla="*/ 1 h 665"/>
                <a:gd name="T64" fmla="*/ 3 w 742"/>
                <a:gd name="T65" fmla="*/ 1 h 665"/>
                <a:gd name="T66" fmla="*/ 3 w 742"/>
                <a:gd name="T67" fmla="*/ 1 h 665"/>
                <a:gd name="T68" fmla="*/ 3 w 742"/>
                <a:gd name="T69" fmla="*/ 1 h 665"/>
                <a:gd name="T70" fmla="*/ 4 w 742"/>
                <a:gd name="T71" fmla="*/ 1 h 665"/>
                <a:gd name="T72" fmla="*/ 4 w 742"/>
                <a:gd name="T73" fmla="*/ 1 h 665"/>
                <a:gd name="T74" fmla="*/ 4 w 742"/>
                <a:gd name="T75" fmla="*/ 2 h 665"/>
                <a:gd name="T76" fmla="*/ 4 w 742"/>
                <a:gd name="T77" fmla="*/ 2 h 665"/>
                <a:gd name="T78" fmla="*/ 4 w 742"/>
                <a:gd name="T79" fmla="*/ 2 h 665"/>
                <a:gd name="T80" fmla="*/ 4 w 742"/>
                <a:gd name="T81" fmla="*/ 3 h 665"/>
                <a:gd name="T82" fmla="*/ 4 w 742"/>
                <a:gd name="T83" fmla="*/ 3 h 665"/>
                <a:gd name="T84" fmla="*/ 3 w 742"/>
                <a:gd name="T85" fmla="*/ 4 h 665"/>
                <a:gd name="T86" fmla="*/ 3 w 742"/>
                <a:gd name="T87" fmla="*/ 4 h 665"/>
                <a:gd name="T88" fmla="*/ 3 w 742"/>
                <a:gd name="T89" fmla="*/ 4 h 665"/>
                <a:gd name="T90" fmla="*/ 3 w 742"/>
                <a:gd name="T91" fmla="*/ 4 h 665"/>
                <a:gd name="T92" fmla="*/ 2 w 742"/>
                <a:gd name="T93" fmla="*/ 5 h 665"/>
                <a:gd name="T94" fmla="*/ 2 w 742"/>
                <a:gd name="T95" fmla="*/ 5 h 665"/>
                <a:gd name="T96" fmla="*/ 2 w 742"/>
                <a:gd name="T97" fmla="*/ 5 h 6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42"/>
                <a:gd name="T148" fmla="*/ 0 h 665"/>
                <a:gd name="T149" fmla="*/ 742 w 742"/>
                <a:gd name="T150" fmla="*/ 665 h 6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42" h="665">
                  <a:moveTo>
                    <a:pt x="291" y="664"/>
                  </a:moveTo>
                  <a:lnTo>
                    <a:pt x="289" y="664"/>
                  </a:lnTo>
                  <a:lnTo>
                    <a:pt x="288" y="664"/>
                  </a:lnTo>
                  <a:lnTo>
                    <a:pt x="286" y="663"/>
                  </a:lnTo>
                  <a:lnTo>
                    <a:pt x="285" y="663"/>
                  </a:lnTo>
                  <a:lnTo>
                    <a:pt x="284" y="663"/>
                  </a:lnTo>
                  <a:lnTo>
                    <a:pt x="282" y="663"/>
                  </a:lnTo>
                  <a:lnTo>
                    <a:pt x="281" y="663"/>
                  </a:lnTo>
                  <a:lnTo>
                    <a:pt x="279" y="663"/>
                  </a:lnTo>
                  <a:lnTo>
                    <a:pt x="274" y="642"/>
                  </a:lnTo>
                  <a:lnTo>
                    <a:pt x="267" y="623"/>
                  </a:lnTo>
                  <a:lnTo>
                    <a:pt x="261" y="602"/>
                  </a:lnTo>
                  <a:lnTo>
                    <a:pt x="256" y="581"/>
                  </a:lnTo>
                  <a:lnTo>
                    <a:pt x="250" y="562"/>
                  </a:lnTo>
                  <a:lnTo>
                    <a:pt x="245" y="542"/>
                  </a:lnTo>
                  <a:lnTo>
                    <a:pt x="239" y="522"/>
                  </a:lnTo>
                  <a:lnTo>
                    <a:pt x="234" y="502"/>
                  </a:lnTo>
                  <a:lnTo>
                    <a:pt x="206" y="499"/>
                  </a:lnTo>
                  <a:lnTo>
                    <a:pt x="178" y="497"/>
                  </a:lnTo>
                  <a:lnTo>
                    <a:pt x="151" y="494"/>
                  </a:lnTo>
                  <a:lnTo>
                    <a:pt x="124" y="491"/>
                  </a:lnTo>
                  <a:lnTo>
                    <a:pt x="98" y="490"/>
                  </a:lnTo>
                  <a:lnTo>
                    <a:pt x="72" y="487"/>
                  </a:lnTo>
                  <a:lnTo>
                    <a:pt x="47" y="486"/>
                  </a:lnTo>
                  <a:lnTo>
                    <a:pt x="22" y="486"/>
                  </a:lnTo>
                  <a:lnTo>
                    <a:pt x="22" y="469"/>
                  </a:lnTo>
                  <a:lnTo>
                    <a:pt x="22" y="454"/>
                  </a:lnTo>
                  <a:lnTo>
                    <a:pt x="22" y="437"/>
                  </a:lnTo>
                  <a:lnTo>
                    <a:pt x="22" y="422"/>
                  </a:lnTo>
                  <a:lnTo>
                    <a:pt x="23" y="405"/>
                  </a:lnTo>
                  <a:lnTo>
                    <a:pt x="23" y="390"/>
                  </a:lnTo>
                  <a:lnTo>
                    <a:pt x="23" y="375"/>
                  </a:lnTo>
                  <a:lnTo>
                    <a:pt x="25" y="360"/>
                  </a:lnTo>
                  <a:lnTo>
                    <a:pt x="18" y="349"/>
                  </a:lnTo>
                  <a:lnTo>
                    <a:pt x="12" y="336"/>
                  </a:lnTo>
                  <a:lnTo>
                    <a:pt x="7" y="325"/>
                  </a:lnTo>
                  <a:lnTo>
                    <a:pt x="4" y="313"/>
                  </a:lnTo>
                  <a:lnTo>
                    <a:pt x="1" y="301"/>
                  </a:lnTo>
                  <a:lnTo>
                    <a:pt x="0" y="289"/>
                  </a:lnTo>
                  <a:lnTo>
                    <a:pt x="0" y="277"/>
                  </a:lnTo>
                  <a:lnTo>
                    <a:pt x="0" y="264"/>
                  </a:lnTo>
                  <a:lnTo>
                    <a:pt x="1" y="252"/>
                  </a:lnTo>
                  <a:lnTo>
                    <a:pt x="2" y="239"/>
                  </a:lnTo>
                  <a:lnTo>
                    <a:pt x="5" y="227"/>
                  </a:lnTo>
                  <a:lnTo>
                    <a:pt x="9" y="216"/>
                  </a:lnTo>
                  <a:lnTo>
                    <a:pt x="18" y="191"/>
                  </a:lnTo>
                  <a:lnTo>
                    <a:pt x="29" y="166"/>
                  </a:lnTo>
                  <a:lnTo>
                    <a:pt x="41" y="142"/>
                  </a:lnTo>
                  <a:lnTo>
                    <a:pt x="55" y="119"/>
                  </a:lnTo>
                  <a:lnTo>
                    <a:pt x="70" y="96"/>
                  </a:lnTo>
                  <a:lnTo>
                    <a:pt x="87" y="76"/>
                  </a:lnTo>
                  <a:lnTo>
                    <a:pt x="102" y="56"/>
                  </a:lnTo>
                  <a:lnTo>
                    <a:pt x="117" y="38"/>
                  </a:lnTo>
                  <a:lnTo>
                    <a:pt x="134" y="22"/>
                  </a:lnTo>
                  <a:lnTo>
                    <a:pt x="148" y="6"/>
                  </a:lnTo>
                  <a:lnTo>
                    <a:pt x="162" y="2"/>
                  </a:lnTo>
                  <a:lnTo>
                    <a:pt x="177" y="0"/>
                  </a:lnTo>
                  <a:lnTo>
                    <a:pt x="195" y="0"/>
                  </a:lnTo>
                  <a:lnTo>
                    <a:pt x="213" y="0"/>
                  </a:lnTo>
                  <a:lnTo>
                    <a:pt x="253" y="5"/>
                  </a:lnTo>
                  <a:lnTo>
                    <a:pt x="296" y="11"/>
                  </a:lnTo>
                  <a:lnTo>
                    <a:pt x="315" y="13"/>
                  </a:lnTo>
                  <a:lnTo>
                    <a:pt x="336" y="16"/>
                  </a:lnTo>
                  <a:lnTo>
                    <a:pt x="356" y="18"/>
                  </a:lnTo>
                  <a:lnTo>
                    <a:pt x="374" y="18"/>
                  </a:lnTo>
                  <a:lnTo>
                    <a:pt x="390" y="16"/>
                  </a:lnTo>
                  <a:lnTo>
                    <a:pt x="405" y="13"/>
                  </a:lnTo>
                  <a:lnTo>
                    <a:pt x="412" y="11"/>
                  </a:lnTo>
                  <a:lnTo>
                    <a:pt x="418" y="8"/>
                  </a:lnTo>
                  <a:lnTo>
                    <a:pt x="423" y="5"/>
                  </a:lnTo>
                  <a:lnTo>
                    <a:pt x="428" y="1"/>
                  </a:lnTo>
                  <a:lnTo>
                    <a:pt x="430" y="1"/>
                  </a:lnTo>
                  <a:lnTo>
                    <a:pt x="433" y="1"/>
                  </a:lnTo>
                  <a:lnTo>
                    <a:pt x="435" y="2"/>
                  </a:lnTo>
                  <a:lnTo>
                    <a:pt x="437" y="2"/>
                  </a:lnTo>
                  <a:lnTo>
                    <a:pt x="440" y="2"/>
                  </a:lnTo>
                  <a:lnTo>
                    <a:pt x="443" y="4"/>
                  </a:lnTo>
                  <a:lnTo>
                    <a:pt x="446" y="4"/>
                  </a:lnTo>
                  <a:lnTo>
                    <a:pt x="447" y="4"/>
                  </a:lnTo>
                  <a:lnTo>
                    <a:pt x="455" y="18"/>
                  </a:lnTo>
                  <a:lnTo>
                    <a:pt x="464" y="29"/>
                  </a:lnTo>
                  <a:lnTo>
                    <a:pt x="472" y="40"/>
                  </a:lnTo>
                  <a:lnTo>
                    <a:pt x="480" y="51"/>
                  </a:lnTo>
                  <a:lnTo>
                    <a:pt x="489" y="60"/>
                  </a:lnTo>
                  <a:lnTo>
                    <a:pt x="496" y="73"/>
                  </a:lnTo>
                  <a:lnTo>
                    <a:pt x="502" y="85"/>
                  </a:lnTo>
                  <a:lnTo>
                    <a:pt x="508" y="102"/>
                  </a:lnTo>
                  <a:lnTo>
                    <a:pt x="511" y="102"/>
                  </a:lnTo>
                  <a:lnTo>
                    <a:pt x="515" y="103"/>
                  </a:lnTo>
                  <a:lnTo>
                    <a:pt x="518" y="103"/>
                  </a:lnTo>
                  <a:lnTo>
                    <a:pt x="520" y="105"/>
                  </a:lnTo>
                  <a:lnTo>
                    <a:pt x="523" y="106"/>
                  </a:lnTo>
                  <a:lnTo>
                    <a:pt x="527" y="108"/>
                  </a:lnTo>
                  <a:lnTo>
                    <a:pt x="530" y="108"/>
                  </a:lnTo>
                  <a:lnTo>
                    <a:pt x="533" y="109"/>
                  </a:lnTo>
                  <a:lnTo>
                    <a:pt x="534" y="113"/>
                  </a:lnTo>
                  <a:lnTo>
                    <a:pt x="534" y="116"/>
                  </a:lnTo>
                  <a:lnTo>
                    <a:pt x="534" y="119"/>
                  </a:lnTo>
                  <a:lnTo>
                    <a:pt x="536" y="123"/>
                  </a:lnTo>
                  <a:lnTo>
                    <a:pt x="536" y="126"/>
                  </a:lnTo>
                  <a:lnTo>
                    <a:pt x="536" y="128"/>
                  </a:lnTo>
                  <a:lnTo>
                    <a:pt x="537" y="132"/>
                  </a:lnTo>
                  <a:lnTo>
                    <a:pt x="537" y="135"/>
                  </a:lnTo>
                  <a:lnTo>
                    <a:pt x="562" y="145"/>
                  </a:lnTo>
                  <a:lnTo>
                    <a:pt x="587" y="153"/>
                  </a:lnTo>
                  <a:lnTo>
                    <a:pt x="613" y="162"/>
                  </a:lnTo>
                  <a:lnTo>
                    <a:pt x="638" y="170"/>
                  </a:lnTo>
                  <a:lnTo>
                    <a:pt x="665" y="178"/>
                  </a:lnTo>
                  <a:lnTo>
                    <a:pt x="691" y="188"/>
                  </a:lnTo>
                  <a:lnTo>
                    <a:pt x="716" y="196"/>
                  </a:lnTo>
                  <a:lnTo>
                    <a:pt x="741" y="204"/>
                  </a:lnTo>
                  <a:lnTo>
                    <a:pt x="739" y="214"/>
                  </a:lnTo>
                  <a:lnTo>
                    <a:pt x="738" y="224"/>
                  </a:lnTo>
                  <a:lnTo>
                    <a:pt x="735" y="234"/>
                  </a:lnTo>
                  <a:lnTo>
                    <a:pt x="731" y="245"/>
                  </a:lnTo>
                  <a:lnTo>
                    <a:pt x="728" y="254"/>
                  </a:lnTo>
                  <a:lnTo>
                    <a:pt x="725" y="264"/>
                  </a:lnTo>
                  <a:lnTo>
                    <a:pt x="724" y="274"/>
                  </a:lnTo>
                  <a:lnTo>
                    <a:pt x="723" y="285"/>
                  </a:lnTo>
                  <a:lnTo>
                    <a:pt x="712" y="292"/>
                  </a:lnTo>
                  <a:lnTo>
                    <a:pt x="702" y="300"/>
                  </a:lnTo>
                  <a:lnTo>
                    <a:pt x="691" y="310"/>
                  </a:lnTo>
                  <a:lnTo>
                    <a:pt x="683" y="319"/>
                  </a:lnTo>
                  <a:lnTo>
                    <a:pt x="665" y="343"/>
                  </a:lnTo>
                  <a:lnTo>
                    <a:pt x="648" y="368"/>
                  </a:lnTo>
                  <a:lnTo>
                    <a:pt x="633" y="394"/>
                  </a:lnTo>
                  <a:lnTo>
                    <a:pt x="616" y="421"/>
                  </a:lnTo>
                  <a:lnTo>
                    <a:pt x="601" y="445"/>
                  </a:lnTo>
                  <a:lnTo>
                    <a:pt x="586" y="468"/>
                  </a:lnTo>
                  <a:lnTo>
                    <a:pt x="554" y="490"/>
                  </a:lnTo>
                  <a:lnTo>
                    <a:pt x="526" y="511"/>
                  </a:lnTo>
                  <a:lnTo>
                    <a:pt x="500" y="530"/>
                  </a:lnTo>
                  <a:lnTo>
                    <a:pt x="476" y="551"/>
                  </a:lnTo>
                  <a:lnTo>
                    <a:pt x="465" y="562"/>
                  </a:lnTo>
                  <a:lnTo>
                    <a:pt x="455" y="573"/>
                  </a:lnTo>
                  <a:lnTo>
                    <a:pt x="446" y="585"/>
                  </a:lnTo>
                  <a:lnTo>
                    <a:pt x="436" y="598"/>
                  </a:lnTo>
                  <a:lnTo>
                    <a:pt x="428" y="612"/>
                  </a:lnTo>
                  <a:lnTo>
                    <a:pt x="419" y="627"/>
                  </a:lnTo>
                  <a:lnTo>
                    <a:pt x="412" y="642"/>
                  </a:lnTo>
                  <a:lnTo>
                    <a:pt x="405" y="659"/>
                  </a:lnTo>
                  <a:lnTo>
                    <a:pt x="390" y="660"/>
                  </a:lnTo>
                  <a:lnTo>
                    <a:pt x="376" y="660"/>
                  </a:lnTo>
                  <a:lnTo>
                    <a:pt x="363" y="660"/>
                  </a:lnTo>
                  <a:lnTo>
                    <a:pt x="347" y="661"/>
                  </a:lnTo>
                  <a:lnTo>
                    <a:pt x="333" y="663"/>
                  </a:lnTo>
                  <a:lnTo>
                    <a:pt x="320" y="663"/>
                  </a:lnTo>
                  <a:lnTo>
                    <a:pt x="304" y="664"/>
                  </a:lnTo>
                  <a:lnTo>
                    <a:pt x="291" y="664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2" name="Freeform 365">
              <a:extLst>
                <a:ext uri="{FF2B5EF4-FFF2-40B4-BE49-F238E27FC236}">
                  <a16:creationId xmlns:a16="http://schemas.microsoft.com/office/drawing/2014/main" id="{4FC3A818-A678-EA22-EE45-188C85354146}"/>
                </a:ext>
              </a:extLst>
            </p:cNvPr>
            <p:cNvSpPr>
              <a:spLocks/>
            </p:cNvSpPr>
            <p:nvPr/>
          </p:nvSpPr>
          <p:spPr bwMode="auto">
            <a:xfrm rot="121098">
              <a:off x="5599846" y="3049966"/>
              <a:ext cx="348620" cy="147259"/>
            </a:xfrm>
            <a:custGeom>
              <a:avLst/>
              <a:gdLst>
                <a:gd name="T0" fmla="*/ 1 w 333"/>
                <a:gd name="T1" fmla="*/ 1 h 138"/>
                <a:gd name="T2" fmla="*/ 1 w 333"/>
                <a:gd name="T3" fmla="*/ 1 h 138"/>
                <a:gd name="T4" fmla="*/ 1 w 333"/>
                <a:gd name="T5" fmla="*/ 1 h 138"/>
                <a:gd name="T6" fmla="*/ 1 w 333"/>
                <a:gd name="T7" fmla="*/ 1 h 138"/>
                <a:gd name="T8" fmla="*/ 1 w 333"/>
                <a:gd name="T9" fmla="*/ 1 h 138"/>
                <a:gd name="T10" fmla="*/ 1 w 333"/>
                <a:gd name="T11" fmla="*/ 1 h 138"/>
                <a:gd name="T12" fmla="*/ 1 w 333"/>
                <a:gd name="T13" fmla="*/ 1 h 138"/>
                <a:gd name="T14" fmla="*/ 1 w 333"/>
                <a:gd name="T15" fmla="*/ 1 h 138"/>
                <a:gd name="T16" fmla="*/ 1 w 333"/>
                <a:gd name="T17" fmla="*/ 1 h 138"/>
                <a:gd name="T18" fmla="*/ 1 w 333"/>
                <a:gd name="T19" fmla="*/ 1 h 138"/>
                <a:gd name="T20" fmla="*/ 1 w 333"/>
                <a:gd name="T21" fmla="*/ 1 h 138"/>
                <a:gd name="T22" fmla="*/ 1 w 333"/>
                <a:gd name="T23" fmla="*/ 1 h 138"/>
                <a:gd name="T24" fmla="*/ 1 w 333"/>
                <a:gd name="T25" fmla="*/ 1 h 138"/>
                <a:gd name="T26" fmla="*/ 1 w 333"/>
                <a:gd name="T27" fmla="*/ 1 h 138"/>
                <a:gd name="T28" fmla="*/ 1 w 333"/>
                <a:gd name="T29" fmla="*/ 1 h 138"/>
                <a:gd name="T30" fmla="*/ 1 w 333"/>
                <a:gd name="T31" fmla="*/ 1 h 138"/>
                <a:gd name="T32" fmla="*/ 0 w 333"/>
                <a:gd name="T33" fmla="*/ 1 h 138"/>
                <a:gd name="T34" fmla="*/ 1 w 333"/>
                <a:gd name="T35" fmla="*/ 1 h 138"/>
                <a:gd name="T36" fmla="*/ 1 w 333"/>
                <a:gd name="T37" fmla="*/ 1 h 138"/>
                <a:gd name="T38" fmla="*/ 1 w 333"/>
                <a:gd name="T39" fmla="*/ 1 h 138"/>
                <a:gd name="T40" fmla="*/ 1 w 333"/>
                <a:gd name="T41" fmla="*/ 1 h 138"/>
                <a:gd name="T42" fmla="*/ 1 w 333"/>
                <a:gd name="T43" fmla="*/ 1 h 138"/>
                <a:gd name="T44" fmla="*/ 1 w 333"/>
                <a:gd name="T45" fmla="*/ 1 h 138"/>
                <a:gd name="T46" fmla="*/ 1 w 333"/>
                <a:gd name="T47" fmla="*/ 1 h 138"/>
                <a:gd name="T48" fmla="*/ 1 w 333"/>
                <a:gd name="T49" fmla="*/ 1 h 138"/>
                <a:gd name="T50" fmla="*/ 1 w 333"/>
                <a:gd name="T51" fmla="*/ 1 h 138"/>
                <a:gd name="T52" fmla="*/ 1 w 333"/>
                <a:gd name="T53" fmla="*/ 1 h 138"/>
                <a:gd name="T54" fmla="*/ 1 w 333"/>
                <a:gd name="T55" fmla="*/ 1 h 138"/>
                <a:gd name="T56" fmla="*/ 1 w 333"/>
                <a:gd name="T57" fmla="*/ 1 h 138"/>
                <a:gd name="T58" fmla="*/ 1 w 333"/>
                <a:gd name="T59" fmla="*/ 1 h 138"/>
                <a:gd name="T60" fmla="*/ 1 w 333"/>
                <a:gd name="T61" fmla="*/ 1 h 138"/>
                <a:gd name="T62" fmla="*/ 1 w 333"/>
                <a:gd name="T63" fmla="*/ 1 h 138"/>
                <a:gd name="T64" fmla="*/ 1 w 333"/>
                <a:gd name="T65" fmla="*/ 1 h 138"/>
                <a:gd name="T66" fmla="*/ 1 w 333"/>
                <a:gd name="T67" fmla="*/ 1 h 138"/>
                <a:gd name="T68" fmla="*/ 1 w 333"/>
                <a:gd name="T69" fmla="*/ 1 h 138"/>
                <a:gd name="T70" fmla="*/ 1 w 333"/>
                <a:gd name="T71" fmla="*/ 1 h 138"/>
                <a:gd name="T72" fmla="*/ 1 w 333"/>
                <a:gd name="T73" fmla="*/ 1 h 138"/>
                <a:gd name="T74" fmla="*/ 1 w 333"/>
                <a:gd name="T75" fmla="*/ 1 h 138"/>
                <a:gd name="T76" fmla="*/ 1 w 333"/>
                <a:gd name="T77" fmla="*/ 1 h 138"/>
                <a:gd name="T78" fmla="*/ 1 w 333"/>
                <a:gd name="T79" fmla="*/ 1 h 138"/>
                <a:gd name="T80" fmla="*/ 2 w 333"/>
                <a:gd name="T81" fmla="*/ 1 h 138"/>
                <a:gd name="T82" fmla="*/ 2 w 333"/>
                <a:gd name="T83" fmla="*/ 1 h 138"/>
                <a:gd name="T84" fmla="*/ 2 w 333"/>
                <a:gd name="T85" fmla="*/ 0 h 138"/>
                <a:gd name="T86" fmla="*/ 2 w 333"/>
                <a:gd name="T87" fmla="*/ 0 h 138"/>
                <a:gd name="T88" fmla="*/ 2 w 333"/>
                <a:gd name="T89" fmla="*/ 0 h 138"/>
                <a:gd name="T90" fmla="*/ 2 w 333"/>
                <a:gd name="T91" fmla="*/ 1 h 138"/>
                <a:gd name="T92" fmla="*/ 2 w 333"/>
                <a:gd name="T93" fmla="*/ 1 h 138"/>
                <a:gd name="T94" fmla="*/ 2 w 333"/>
                <a:gd name="T95" fmla="*/ 1 h 138"/>
                <a:gd name="T96" fmla="*/ 2 w 333"/>
                <a:gd name="T97" fmla="*/ 1 h 138"/>
                <a:gd name="T98" fmla="*/ 2 w 333"/>
                <a:gd name="T99" fmla="*/ 1 h 138"/>
                <a:gd name="T100" fmla="*/ 2 w 333"/>
                <a:gd name="T101" fmla="*/ 1 h 138"/>
                <a:gd name="T102" fmla="*/ 1 w 333"/>
                <a:gd name="T103" fmla="*/ 1 h 138"/>
                <a:gd name="T104" fmla="*/ 1 w 333"/>
                <a:gd name="T105" fmla="*/ 1 h 138"/>
                <a:gd name="T106" fmla="*/ 1 w 333"/>
                <a:gd name="T107" fmla="*/ 1 h 138"/>
                <a:gd name="T108" fmla="*/ 1 w 333"/>
                <a:gd name="T109" fmla="*/ 1 h 138"/>
                <a:gd name="T110" fmla="*/ 1 w 333"/>
                <a:gd name="T111" fmla="*/ 1 h 138"/>
                <a:gd name="T112" fmla="*/ 1 w 333"/>
                <a:gd name="T113" fmla="*/ 1 h 138"/>
                <a:gd name="T114" fmla="*/ 1 w 333"/>
                <a:gd name="T115" fmla="*/ 1 h 138"/>
                <a:gd name="T116" fmla="*/ 1 w 333"/>
                <a:gd name="T117" fmla="*/ 1 h 138"/>
                <a:gd name="T118" fmla="*/ 1 w 333"/>
                <a:gd name="T119" fmla="*/ 1 h 138"/>
                <a:gd name="T120" fmla="*/ 1 w 333"/>
                <a:gd name="T121" fmla="*/ 1 h 1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3"/>
                <a:gd name="T184" fmla="*/ 0 h 138"/>
                <a:gd name="T185" fmla="*/ 333 w 333"/>
                <a:gd name="T186" fmla="*/ 138 h 1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3" h="138">
                  <a:moveTo>
                    <a:pt x="178" y="137"/>
                  </a:moveTo>
                  <a:lnTo>
                    <a:pt x="157" y="122"/>
                  </a:lnTo>
                  <a:lnTo>
                    <a:pt x="140" y="109"/>
                  </a:lnTo>
                  <a:lnTo>
                    <a:pt x="127" y="99"/>
                  </a:lnTo>
                  <a:lnTo>
                    <a:pt x="113" y="91"/>
                  </a:lnTo>
                  <a:lnTo>
                    <a:pt x="97" y="83"/>
                  </a:lnTo>
                  <a:lnTo>
                    <a:pt x="79" y="73"/>
                  </a:lnTo>
                  <a:lnTo>
                    <a:pt x="57" y="61"/>
                  </a:lnTo>
                  <a:lnTo>
                    <a:pt x="30" y="45"/>
                  </a:lnTo>
                  <a:lnTo>
                    <a:pt x="28" y="41"/>
                  </a:lnTo>
                  <a:lnTo>
                    <a:pt x="24" y="39"/>
                  </a:lnTo>
                  <a:lnTo>
                    <a:pt x="20" y="34"/>
                  </a:lnTo>
                  <a:lnTo>
                    <a:pt x="14" y="30"/>
                  </a:lnTo>
                  <a:lnTo>
                    <a:pt x="10" y="27"/>
                  </a:lnTo>
                  <a:lnTo>
                    <a:pt x="6" y="23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5" y="14"/>
                  </a:lnTo>
                  <a:lnTo>
                    <a:pt x="12" y="12"/>
                  </a:lnTo>
                  <a:lnTo>
                    <a:pt x="18" y="11"/>
                  </a:lnTo>
                  <a:lnTo>
                    <a:pt x="25" y="8"/>
                  </a:lnTo>
                  <a:lnTo>
                    <a:pt x="34" y="7"/>
                  </a:lnTo>
                  <a:lnTo>
                    <a:pt x="41" y="5"/>
                  </a:lnTo>
                  <a:lnTo>
                    <a:pt x="48" y="3"/>
                  </a:lnTo>
                  <a:lnTo>
                    <a:pt x="52" y="1"/>
                  </a:lnTo>
                  <a:lnTo>
                    <a:pt x="77" y="9"/>
                  </a:lnTo>
                  <a:lnTo>
                    <a:pt x="100" y="15"/>
                  </a:lnTo>
                  <a:lnTo>
                    <a:pt x="124" y="21"/>
                  </a:lnTo>
                  <a:lnTo>
                    <a:pt x="147" y="23"/>
                  </a:lnTo>
                  <a:lnTo>
                    <a:pt x="160" y="23"/>
                  </a:lnTo>
                  <a:lnTo>
                    <a:pt x="172" y="23"/>
                  </a:lnTo>
                  <a:lnTo>
                    <a:pt x="185" y="23"/>
                  </a:lnTo>
                  <a:lnTo>
                    <a:pt x="197" y="22"/>
                  </a:lnTo>
                  <a:lnTo>
                    <a:pt x="210" y="19"/>
                  </a:lnTo>
                  <a:lnTo>
                    <a:pt x="222" y="15"/>
                  </a:lnTo>
                  <a:lnTo>
                    <a:pt x="235" y="11"/>
                  </a:lnTo>
                  <a:lnTo>
                    <a:pt x="247" y="5"/>
                  </a:lnTo>
                  <a:lnTo>
                    <a:pt x="257" y="5"/>
                  </a:lnTo>
                  <a:lnTo>
                    <a:pt x="268" y="4"/>
                  </a:lnTo>
                  <a:lnTo>
                    <a:pt x="277" y="4"/>
                  </a:lnTo>
                  <a:lnTo>
                    <a:pt x="289" y="3"/>
                  </a:lnTo>
                  <a:lnTo>
                    <a:pt x="300" y="1"/>
                  </a:lnTo>
                  <a:lnTo>
                    <a:pt x="311" y="0"/>
                  </a:lnTo>
                  <a:lnTo>
                    <a:pt x="322" y="0"/>
                  </a:lnTo>
                  <a:lnTo>
                    <a:pt x="332" y="0"/>
                  </a:lnTo>
                  <a:lnTo>
                    <a:pt x="327" y="11"/>
                  </a:lnTo>
                  <a:lnTo>
                    <a:pt x="322" y="22"/>
                  </a:lnTo>
                  <a:lnTo>
                    <a:pt x="315" y="33"/>
                  </a:lnTo>
                  <a:lnTo>
                    <a:pt x="308" y="44"/>
                  </a:lnTo>
                  <a:lnTo>
                    <a:pt x="300" y="57"/>
                  </a:lnTo>
                  <a:lnTo>
                    <a:pt x="290" y="68"/>
                  </a:lnTo>
                  <a:lnTo>
                    <a:pt x="280" y="79"/>
                  </a:lnTo>
                  <a:lnTo>
                    <a:pt x="271" y="90"/>
                  </a:lnTo>
                  <a:lnTo>
                    <a:pt x="259" y="99"/>
                  </a:lnTo>
                  <a:lnTo>
                    <a:pt x="248" y="108"/>
                  </a:lnTo>
                  <a:lnTo>
                    <a:pt x="236" y="116"/>
                  </a:lnTo>
                  <a:lnTo>
                    <a:pt x="225" y="123"/>
                  </a:lnTo>
                  <a:lnTo>
                    <a:pt x="212" y="129"/>
                  </a:lnTo>
                  <a:lnTo>
                    <a:pt x="201" y="133"/>
                  </a:lnTo>
                  <a:lnTo>
                    <a:pt x="190" y="135"/>
                  </a:lnTo>
                  <a:lnTo>
                    <a:pt x="178" y="137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3" name="Freeform 366">
              <a:extLst>
                <a:ext uri="{FF2B5EF4-FFF2-40B4-BE49-F238E27FC236}">
                  <a16:creationId xmlns:a16="http://schemas.microsoft.com/office/drawing/2014/main" id="{C61D273C-AABD-547E-E6AB-91C3045ACE2C}"/>
                </a:ext>
              </a:extLst>
            </p:cNvPr>
            <p:cNvSpPr>
              <a:spLocks/>
            </p:cNvSpPr>
            <p:nvPr/>
          </p:nvSpPr>
          <p:spPr bwMode="auto">
            <a:xfrm rot="109190">
              <a:off x="4160290" y="3517290"/>
              <a:ext cx="1208145" cy="879049"/>
            </a:xfrm>
            <a:custGeom>
              <a:avLst/>
              <a:gdLst>
                <a:gd name="T0" fmla="*/ 3 w 1150"/>
                <a:gd name="T1" fmla="*/ 6 h 829"/>
                <a:gd name="T2" fmla="*/ 3 w 1150"/>
                <a:gd name="T3" fmla="*/ 6 h 829"/>
                <a:gd name="T4" fmla="*/ 3 w 1150"/>
                <a:gd name="T5" fmla="*/ 6 h 829"/>
                <a:gd name="T6" fmla="*/ 2 w 1150"/>
                <a:gd name="T7" fmla="*/ 5 h 829"/>
                <a:gd name="T8" fmla="*/ 2 w 1150"/>
                <a:gd name="T9" fmla="*/ 4 h 829"/>
                <a:gd name="T10" fmla="*/ 2 w 1150"/>
                <a:gd name="T11" fmla="*/ 4 h 829"/>
                <a:gd name="T12" fmla="*/ 1 w 1150"/>
                <a:gd name="T13" fmla="*/ 4 h 829"/>
                <a:gd name="T14" fmla="*/ 1 w 1150"/>
                <a:gd name="T15" fmla="*/ 4 h 829"/>
                <a:gd name="T16" fmla="*/ 1 w 1150"/>
                <a:gd name="T17" fmla="*/ 4 h 829"/>
                <a:gd name="T18" fmla="*/ 1 w 1150"/>
                <a:gd name="T19" fmla="*/ 4 h 829"/>
                <a:gd name="T20" fmla="*/ 1 w 1150"/>
                <a:gd name="T21" fmla="*/ 4 h 829"/>
                <a:gd name="T22" fmla="*/ 1 w 1150"/>
                <a:gd name="T23" fmla="*/ 3 h 829"/>
                <a:gd name="T24" fmla="*/ 1 w 1150"/>
                <a:gd name="T25" fmla="*/ 3 h 829"/>
                <a:gd name="T26" fmla="*/ 2 w 1150"/>
                <a:gd name="T27" fmla="*/ 3 h 829"/>
                <a:gd name="T28" fmla="*/ 2 w 1150"/>
                <a:gd name="T29" fmla="*/ 3 h 829"/>
                <a:gd name="T30" fmla="*/ 2 w 1150"/>
                <a:gd name="T31" fmla="*/ 2 h 829"/>
                <a:gd name="T32" fmla="*/ 2 w 1150"/>
                <a:gd name="T33" fmla="*/ 2 h 829"/>
                <a:gd name="T34" fmla="*/ 2 w 1150"/>
                <a:gd name="T35" fmla="*/ 1 h 829"/>
                <a:gd name="T36" fmla="*/ 2 w 1150"/>
                <a:gd name="T37" fmla="*/ 1 h 829"/>
                <a:gd name="T38" fmla="*/ 3 w 1150"/>
                <a:gd name="T39" fmla="*/ 1 h 829"/>
                <a:gd name="T40" fmla="*/ 3 w 1150"/>
                <a:gd name="T41" fmla="*/ 1 h 829"/>
                <a:gd name="T42" fmla="*/ 3 w 1150"/>
                <a:gd name="T43" fmla="*/ 1 h 829"/>
                <a:gd name="T44" fmla="*/ 3 w 1150"/>
                <a:gd name="T45" fmla="*/ 1 h 829"/>
                <a:gd name="T46" fmla="*/ 3 w 1150"/>
                <a:gd name="T47" fmla="*/ 1 h 829"/>
                <a:gd name="T48" fmla="*/ 3 w 1150"/>
                <a:gd name="T49" fmla="*/ 1 h 829"/>
                <a:gd name="T50" fmla="*/ 3 w 1150"/>
                <a:gd name="T51" fmla="*/ 1 h 829"/>
                <a:gd name="T52" fmla="*/ 3 w 1150"/>
                <a:gd name="T53" fmla="*/ 1 h 829"/>
                <a:gd name="T54" fmla="*/ 3 w 1150"/>
                <a:gd name="T55" fmla="*/ 1 h 829"/>
                <a:gd name="T56" fmla="*/ 4 w 1150"/>
                <a:gd name="T57" fmla="*/ 1 h 829"/>
                <a:gd name="T58" fmla="*/ 5 w 1150"/>
                <a:gd name="T59" fmla="*/ 1 h 829"/>
                <a:gd name="T60" fmla="*/ 5 w 1150"/>
                <a:gd name="T61" fmla="*/ 1 h 829"/>
                <a:gd name="T62" fmla="*/ 5 w 1150"/>
                <a:gd name="T63" fmla="*/ 1 h 829"/>
                <a:gd name="T64" fmla="*/ 5 w 1150"/>
                <a:gd name="T65" fmla="*/ 1 h 829"/>
                <a:gd name="T66" fmla="*/ 6 w 1150"/>
                <a:gd name="T67" fmla="*/ 1 h 829"/>
                <a:gd name="T68" fmla="*/ 7 w 1150"/>
                <a:gd name="T69" fmla="*/ 1 h 829"/>
                <a:gd name="T70" fmla="*/ 7 w 1150"/>
                <a:gd name="T71" fmla="*/ 1 h 829"/>
                <a:gd name="T72" fmla="*/ 7 w 1150"/>
                <a:gd name="T73" fmla="*/ 1 h 829"/>
                <a:gd name="T74" fmla="*/ 7 w 1150"/>
                <a:gd name="T75" fmla="*/ 1 h 829"/>
                <a:gd name="T76" fmla="*/ 7 w 1150"/>
                <a:gd name="T77" fmla="*/ 2 h 829"/>
                <a:gd name="T78" fmla="*/ 7 w 1150"/>
                <a:gd name="T79" fmla="*/ 2 h 829"/>
                <a:gd name="T80" fmla="*/ 7 w 1150"/>
                <a:gd name="T81" fmla="*/ 2 h 829"/>
                <a:gd name="T82" fmla="*/ 7 w 1150"/>
                <a:gd name="T83" fmla="*/ 2 h 829"/>
                <a:gd name="T84" fmla="*/ 7 w 1150"/>
                <a:gd name="T85" fmla="*/ 2 h 829"/>
                <a:gd name="T86" fmla="*/ 7 w 1150"/>
                <a:gd name="T87" fmla="*/ 3 h 829"/>
                <a:gd name="T88" fmla="*/ 7 w 1150"/>
                <a:gd name="T89" fmla="*/ 3 h 829"/>
                <a:gd name="T90" fmla="*/ 7 w 1150"/>
                <a:gd name="T91" fmla="*/ 3 h 829"/>
                <a:gd name="T92" fmla="*/ 7 w 1150"/>
                <a:gd name="T93" fmla="*/ 4 h 829"/>
                <a:gd name="T94" fmla="*/ 6 w 1150"/>
                <a:gd name="T95" fmla="*/ 4 h 829"/>
                <a:gd name="T96" fmla="*/ 6 w 1150"/>
                <a:gd name="T97" fmla="*/ 4 h 829"/>
                <a:gd name="T98" fmla="*/ 6 w 1150"/>
                <a:gd name="T99" fmla="*/ 5 h 829"/>
                <a:gd name="T100" fmla="*/ 6 w 1150"/>
                <a:gd name="T101" fmla="*/ 6 h 829"/>
                <a:gd name="T102" fmla="*/ 6 w 1150"/>
                <a:gd name="T103" fmla="*/ 6 h 829"/>
                <a:gd name="T104" fmla="*/ 4 w 1150"/>
                <a:gd name="T105" fmla="*/ 6 h 829"/>
                <a:gd name="T106" fmla="*/ 3 w 1150"/>
                <a:gd name="T107" fmla="*/ 6 h 829"/>
                <a:gd name="T108" fmla="*/ 3 w 1150"/>
                <a:gd name="T109" fmla="*/ 6 h 829"/>
                <a:gd name="T110" fmla="*/ 3 w 1150"/>
                <a:gd name="T111" fmla="*/ 6 h 82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50"/>
                <a:gd name="T169" fmla="*/ 0 h 829"/>
                <a:gd name="T170" fmla="*/ 1150 w 1150"/>
                <a:gd name="T171" fmla="*/ 829 h 82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50" h="829">
                  <a:moveTo>
                    <a:pt x="461" y="828"/>
                  </a:moveTo>
                  <a:lnTo>
                    <a:pt x="453" y="805"/>
                  </a:lnTo>
                  <a:lnTo>
                    <a:pt x="446" y="787"/>
                  </a:lnTo>
                  <a:lnTo>
                    <a:pt x="441" y="773"/>
                  </a:lnTo>
                  <a:lnTo>
                    <a:pt x="437" y="762"/>
                  </a:lnTo>
                  <a:lnTo>
                    <a:pt x="434" y="751"/>
                  </a:lnTo>
                  <a:lnTo>
                    <a:pt x="434" y="737"/>
                  </a:lnTo>
                  <a:lnTo>
                    <a:pt x="435" y="718"/>
                  </a:lnTo>
                  <a:lnTo>
                    <a:pt x="439" y="691"/>
                  </a:lnTo>
                  <a:lnTo>
                    <a:pt x="432" y="690"/>
                  </a:lnTo>
                  <a:lnTo>
                    <a:pt x="427" y="690"/>
                  </a:lnTo>
                  <a:lnTo>
                    <a:pt x="421" y="689"/>
                  </a:lnTo>
                  <a:lnTo>
                    <a:pt x="416" y="689"/>
                  </a:lnTo>
                  <a:lnTo>
                    <a:pt x="410" y="687"/>
                  </a:lnTo>
                  <a:lnTo>
                    <a:pt x="405" y="687"/>
                  </a:lnTo>
                  <a:lnTo>
                    <a:pt x="399" y="686"/>
                  </a:lnTo>
                  <a:lnTo>
                    <a:pt x="394" y="686"/>
                  </a:lnTo>
                  <a:lnTo>
                    <a:pt x="389" y="675"/>
                  </a:lnTo>
                  <a:lnTo>
                    <a:pt x="388" y="662"/>
                  </a:lnTo>
                  <a:lnTo>
                    <a:pt x="385" y="648"/>
                  </a:lnTo>
                  <a:lnTo>
                    <a:pt x="383" y="633"/>
                  </a:lnTo>
                  <a:lnTo>
                    <a:pt x="380" y="617"/>
                  </a:lnTo>
                  <a:lnTo>
                    <a:pt x="376" y="599"/>
                  </a:lnTo>
                  <a:lnTo>
                    <a:pt x="371" y="579"/>
                  </a:lnTo>
                  <a:lnTo>
                    <a:pt x="365" y="556"/>
                  </a:lnTo>
                  <a:lnTo>
                    <a:pt x="358" y="554"/>
                  </a:lnTo>
                  <a:lnTo>
                    <a:pt x="349" y="553"/>
                  </a:lnTo>
                  <a:lnTo>
                    <a:pt x="338" y="553"/>
                  </a:lnTo>
                  <a:lnTo>
                    <a:pt x="326" y="553"/>
                  </a:lnTo>
                  <a:lnTo>
                    <a:pt x="297" y="554"/>
                  </a:lnTo>
                  <a:lnTo>
                    <a:pt x="265" y="558"/>
                  </a:lnTo>
                  <a:lnTo>
                    <a:pt x="234" y="563"/>
                  </a:lnTo>
                  <a:lnTo>
                    <a:pt x="205" y="567"/>
                  </a:lnTo>
                  <a:lnTo>
                    <a:pt x="183" y="570"/>
                  </a:lnTo>
                  <a:lnTo>
                    <a:pt x="169" y="571"/>
                  </a:lnTo>
                  <a:lnTo>
                    <a:pt x="169" y="567"/>
                  </a:lnTo>
                  <a:lnTo>
                    <a:pt x="168" y="563"/>
                  </a:lnTo>
                  <a:lnTo>
                    <a:pt x="168" y="558"/>
                  </a:lnTo>
                  <a:lnTo>
                    <a:pt x="166" y="554"/>
                  </a:lnTo>
                  <a:lnTo>
                    <a:pt x="166" y="550"/>
                  </a:lnTo>
                  <a:lnTo>
                    <a:pt x="165" y="545"/>
                  </a:lnTo>
                  <a:lnTo>
                    <a:pt x="165" y="540"/>
                  </a:lnTo>
                  <a:lnTo>
                    <a:pt x="164" y="536"/>
                  </a:lnTo>
                  <a:lnTo>
                    <a:pt x="146" y="536"/>
                  </a:lnTo>
                  <a:lnTo>
                    <a:pt x="124" y="536"/>
                  </a:lnTo>
                  <a:lnTo>
                    <a:pt x="100" y="536"/>
                  </a:lnTo>
                  <a:lnTo>
                    <a:pt x="76" y="538"/>
                  </a:lnTo>
                  <a:lnTo>
                    <a:pt x="51" y="538"/>
                  </a:lnTo>
                  <a:lnTo>
                    <a:pt x="31" y="538"/>
                  </a:lnTo>
                  <a:lnTo>
                    <a:pt x="13" y="538"/>
                  </a:lnTo>
                  <a:lnTo>
                    <a:pt x="0" y="536"/>
                  </a:lnTo>
                  <a:lnTo>
                    <a:pt x="2" y="525"/>
                  </a:lnTo>
                  <a:lnTo>
                    <a:pt x="3" y="514"/>
                  </a:lnTo>
                  <a:lnTo>
                    <a:pt x="6" y="506"/>
                  </a:lnTo>
                  <a:lnTo>
                    <a:pt x="9" y="497"/>
                  </a:lnTo>
                  <a:lnTo>
                    <a:pt x="17" y="482"/>
                  </a:lnTo>
                  <a:lnTo>
                    <a:pt x="25" y="470"/>
                  </a:lnTo>
                  <a:lnTo>
                    <a:pt x="36" y="459"/>
                  </a:lnTo>
                  <a:lnTo>
                    <a:pt x="49" y="446"/>
                  </a:lnTo>
                  <a:lnTo>
                    <a:pt x="60" y="431"/>
                  </a:lnTo>
                  <a:lnTo>
                    <a:pt x="72" y="413"/>
                  </a:lnTo>
                  <a:lnTo>
                    <a:pt x="110" y="409"/>
                  </a:lnTo>
                  <a:lnTo>
                    <a:pt x="147" y="405"/>
                  </a:lnTo>
                  <a:lnTo>
                    <a:pt x="186" y="399"/>
                  </a:lnTo>
                  <a:lnTo>
                    <a:pt x="225" y="392"/>
                  </a:lnTo>
                  <a:lnTo>
                    <a:pt x="263" y="387"/>
                  </a:lnTo>
                  <a:lnTo>
                    <a:pt x="301" y="380"/>
                  </a:lnTo>
                  <a:lnTo>
                    <a:pt x="340" y="373"/>
                  </a:lnTo>
                  <a:lnTo>
                    <a:pt x="376" y="365"/>
                  </a:lnTo>
                  <a:lnTo>
                    <a:pt x="377" y="358"/>
                  </a:lnTo>
                  <a:lnTo>
                    <a:pt x="377" y="351"/>
                  </a:lnTo>
                  <a:lnTo>
                    <a:pt x="377" y="344"/>
                  </a:lnTo>
                  <a:lnTo>
                    <a:pt x="378" y="335"/>
                  </a:lnTo>
                  <a:lnTo>
                    <a:pt x="380" y="329"/>
                  </a:lnTo>
                  <a:lnTo>
                    <a:pt x="380" y="322"/>
                  </a:lnTo>
                  <a:lnTo>
                    <a:pt x="381" y="315"/>
                  </a:lnTo>
                  <a:lnTo>
                    <a:pt x="381" y="308"/>
                  </a:lnTo>
                  <a:lnTo>
                    <a:pt x="380" y="308"/>
                  </a:lnTo>
                  <a:lnTo>
                    <a:pt x="377" y="308"/>
                  </a:lnTo>
                  <a:lnTo>
                    <a:pt x="376" y="308"/>
                  </a:lnTo>
                  <a:lnTo>
                    <a:pt x="373" y="308"/>
                  </a:lnTo>
                  <a:lnTo>
                    <a:pt x="371" y="308"/>
                  </a:lnTo>
                  <a:lnTo>
                    <a:pt x="369" y="308"/>
                  </a:lnTo>
                  <a:lnTo>
                    <a:pt x="367" y="308"/>
                  </a:lnTo>
                  <a:lnTo>
                    <a:pt x="365" y="308"/>
                  </a:lnTo>
                  <a:lnTo>
                    <a:pt x="370" y="284"/>
                  </a:lnTo>
                  <a:lnTo>
                    <a:pt x="374" y="263"/>
                  </a:lnTo>
                  <a:lnTo>
                    <a:pt x="377" y="247"/>
                  </a:lnTo>
                  <a:lnTo>
                    <a:pt x="380" y="232"/>
                  </a:lnTo>
                  <a:lnTo>
                    <a:pt x="380" y="218"/>
                  </a:lnTo>
                  <a:lnTo>
                    <a:pt x="380" y="203"/>
                  </a:lnTo>
                  <a:lnTo>
                    <a:pt x="381" y="186"/>
                  </a:lnTo>
                  <a:lnTo>
                    <a:pt x="381" y="165"/>
                  </a:lnTo>
                  <a:lnTo>
                    <a:pt x="389" y="160"/>
                  </a:lnTo>
                  <a:lnTo>
                    <a:pt x="395" y="155"/>
                  </a:lnTo>
                  <a:lnTo>
                    <a:pt x="401" y="153"/>
                  </a:lnTo>
                  <a:lnTo>
                    <a:pt x="405" y="151"/>
                  </a:lnTo>
                  <a:lnTo>
                    <a:pt x="409" y="150"/>
                  </a:lnTo>
                  <a:lnTo>
                    <a:pt x="414" y="149"/>
                  </a:lnTo>
                  <a:lnTo>
                    <a:pt x="420" y="149"/>
                  </a:lnTo>
                  <a:lnTo>
                    <a:pt x="427" y="147"/>
                  </a:lnTo>
                  <a:lnTo>
                    <a:pt x="428" y="137"/>
                  </a:lnTo>
                  <a:lnTo>
                    <a:pt x="430" y="126"/>
                  </a:lnTo>
                  <a:lnTo>
                    <a:pt x="430" y="117"/>
                  </a:lnTo>
                  <a:lnTo>
                    <a:pt x="431" y="107"/>
                  </a:lnTo>
                  <a:lnTo>
                    <a:pt x="432" y="97"/>
                  </a:lnTo>
                  <a:lnTo>
                    <a:pt x="432" y="88"/>
                  </a:lnTo>
                  <a:lnTo>
                    <a:pt x="434" y="77"/>
                  </a:lnTo>
                  <a:lnTo>
                    <a:pt x="435" y="67"/>
                  </a:lnTo>
                  <a:lnTo>
                    <a:pt x="438" y="67"/>
                  </a:lnTo>
                  <a:lnTo>
                    <a:pt x="442" y="65"/>
                  </a:lnTo>
                  <a:lnTo>
                    <a:pt x="445" y="64"/>
                  </a:lnTo>
                  <a:lnTo>
                    <a:pt x="448" y="64"/>
                  </a:lnTo>
                  <a:lnTo>
                    <a:pt x="452" y="63"/>
                  </a:lnTo>
                  <a:lnTo>
                    <a:pt x="455" y="63"/>
                  </a:lnTo>
                  <a:lnTo>
                    <a:pt x="459" y="63"/>
                  </a:lnTo>
                  <a:lnTo>
                    <a:pt x="461" y="61"/>
                  </a:lnTo>
                  <a:lnTo>
                    <a:pt x="461" y="59"/>
                  </a:lnTo>
                  <a:lnTo>
                    <a:pt x="461" y="56"/>
                  </a:lnTo>
                  <a:lnTo>
                    <a:pt x="461" y="53"/>
                  </a:lnTo>
                  <a:lnTo>
                    <a:pt x="461" y="50"/>
                  </a:lnTo>
                  <a:lnTo>
                    <a:pt x="461" y="47"/>
                  </a:lnTo>
                  <a:lnTo>
                    <a:pt x="461" y="43"/>
                  </a:lnTo>
                  <a:lnTo>
                    <a:pt x="461" y="42"/>
                  </a:lnTo>
                  <a:lnTo>
                    <a:pt x="461" y="39"/>
                  </a:lnTo>
                  <a:lnTo>
                    <a:pt x="468" y="41"/>
                  </a:lnTo>
                  <a:lnTo>
                    <a:pt x="475" y="42"/>
                  </a:lnTo>
                  <a:lnTo>
                    <a:pt x="482" y="42"/>
                  </a:lnTo>
                  <a:lnTo>
                    <a:pt x="491" y="43"/>
                  </a:lnTo>
                  <a:lnTo>
                    <a:pt x="497" y="45"/>
                  </a:lnTo>
                  <a:lnTo>
                    <a:pt x="504" y="47"/>
                  </a:lnTo>
                  <a:lnTo>
                    <a:pt x="511" y="49"/>
                  </a:lnTo>
                  <a:lnTo>
                    <a:pt x="520" y="50"/>
                  </a:lnTo>
                  <a:lnTo>
                    <a:pt x="520" y="53"/>
                  </a:lnTo>
                  <a:lnTo>
                    <a:pt x="520" y="56"/>
                  </a:lnTo>
                  <a:lnTo>
                    <a:pt x="520" y="59"/>
                  </a:lnTo>
                  <a:lnTo>
                    <a:pt x="520" y="63"/>
                  </a:lnTo>
                  <a:lnTo>
                    <a:pt x="520" y="65"/>
                  </a:lnTo>
                  <a:lnTo>
                    <a:pt x="521" y="68"/>
                  </a:lnTo>
                  <a:lnTo>
                    <a:pt x="521" y="72"/>
                  </a:lnTo>
                  <a:lnTo>
                    <a:pt x="521" y="75"/>
                  </a:lnTo>
                  <a:lnTo>
                    <a:pt x="550" y="65"/>
                  </a:lnTo>
                  <a:lnTo>
                    <a:pt x="578" y="54"/>
                  </a:lnTo>
                  <a:lnTo>
                    <a:pt x="603" y="42"/>
                  </a:lnTo>
                  <a:lnTo>
                    <a:pt x="629" y="29"/>
                  </a:lnTo>
                  <a:lnTo>
                    <a:pt x="655" y="18"/>
                  </a:lnTo>
                  <a:lnTo>
                    <a:pt x="682" y="9"/>
                  </a:lnTo>
                  <a:lnTo>
                    <a:pt x="696" y="6"/>
                  </a:lnTo>
                  <a:lnTo>
                    <a:pt x="711" y="3"/>
                  </a:lnTo>
                  <a:lnTo>
                    <a:pt x="726" y="2"/>
                  </a:lnTo>
                  <a:lnTo>
                    <a:pt x="743" y="0"/>
                  </a:lnTo>
                  <a:lnTo>
                    <a:pt x="745" y="5"/>
                  </a:lnTo>
                  <a:lnTo>
                    <a:pt x="747" y="7"/>
                  </a:lnTo>
                  <a:lnTo>
                    <a:pt x="748" y="10"/>
                  </a:lnTo>
                  <a:lnTo>
                    <a:pt x="750" y="13"/>
                  </a:lnTo>
                  <a:lnTo>
                    <a:pt x="750" y="17"/>
                  </a:lnTo>
                  <a:lnTo>
                    <a:pt x="750" y="21"/>
                  </a:lnTo>
                  <a:lnTo>
                    <a:pt x="748" y="27"/>
                  </a:lnTo>
                  <a:lnTo>
                    <a:pt x="748" y="32"/>
                  </a:lnTo>
                  <a:lnTo>
                    <a:pt x="754" y="35"/>
                  </a:lnTo>
                  <a:lnTo>
                    <a:pt x="759" y="38"/>
                  </a:lnTo>
                  <a:lnTo>
                    <a:pt x="765" y="39"/>
                  </a:lnTo>
                  <a:lnTo>
                    <a:pt x="772" y="41"/>
                  </a:lnTo>
                  <a:lnTo>
                    <a:pt x="783" y="41"/>
                  </a:lnTo>
                  <a:lnTo>
                    <a:pt x="797" y="41"/>
                  </a:lnTo>
                  <a:lnTo>
                    <a:pt x="815" y="41"/>
                  </a:lnTo>
                  <a:lnTo>
                    <a:pt x="840" y="41"/>
                  </a:lnTo>
                  <a:lnTo>
                    <a:pt x="862" y="54"/>
                  </a:lnTo>
                  <a:lnTo>
                    <a:pt x="891" y="71"/>
                  </a:lnTo>
                  <a:lnTo>
                    <a:pt x="923" y="90"/>
                  </a:lnTo>
                  <a:lnTo>
                    <a:pt x="957" y="108"/>
                  </a:lnTo>
                  <a:lnTo>
                    <a:pt x="993" y="125"/>
                  </a:lnTo>
                  <a:lnTo>
                    <a:pt x="1027" y="140"/>
                  </a:lnTo>
                  <a:lnTo>
                    <a:pt x="1043" y="146"/>
                  </a:lnTo>
                  <a:lnTo>
                    <a:pt x="1058" y="150"/>
                  </a:lnTo>
                  <a:lnTo>
                    <a:pt x="1072" y="154"/>
                  </a:lnTo>
                  <a:lnTo>
                    <a:pt x="1086" y="155"/>
                  </a:lnTo>
                  <a:lnTo>
                    <a:pt x="1093" y="160"/>
                  </a:lnTo>
                  <a:lnTo>
                    <a:pt x="1100" y="164"/>
                  </a:lnTo>
                  <a:lnTo>
                    <a:pt x="1108" y="167"/>
                  </a:lnTo>
                  <a:lnTo>
                    <a:pt x="1115" y="171"/>
                  </a:lnTo>
                  <a:lnTo>
                    <a:pt x="1122" y="175"/>
                  </a:lnTo>
                  <a:lnTo>
                    <a:pt x="1131" y="179"/>
                  </a:lnTo>
                  <a:lnTo>
                    <a:pt x="1137" y="183"/>
                  </a:lnTo>
                  <a:lnTo>
                    <a:pt x="1146" y="187"/>
                  </a:lnTo>
                  <a:lnTo>
                    <a:pt x="1146" y="193"/>
                  </a:lnTo>
                  <a:lnTo>
                    <a:pt x="1146" y="197"/>
                  </a:lnTo>
                  <a:lnTo>
                    <a:pt x="1147" y="203"/>
                  </a:lnTo>
                  <a:lnTo>
                    <a:pt x="1147" y="207"/>
                  </a:lnTo>
                  <a:lnTo>
                    <a:pt x="1147" y="212"/>
                  </a:lnTo>
                  <a:lnTo>
                    <a:pt x="1149" y="218"/>
                  </a:lnTo>
                  <a:lnTo>
                    <a:pt x="1149" y="222"/>
                  </a:lnTo>
                  <a:lnTo>
                    <a:pt x="1149" y="227"/>
                  </a:lnTo>
                  <a:lnTo>
                    <a:pt x="1142" y="233"/>
                  </a:lnTo>
                  <a:lnTo>
                    <a:pt x="1135" y="237"/>
                  </a:lnTo>
                  <a:lnTo>
                    <a:pt x="1131" y="240"/>
                  </a:lnTo>
                  <a:lnTo>
                    <a:pt x="1128" y="243"/>
                  </a:lnTo>
                  <a:lnTo>
                    <a:pt x="1125" y="247"/>
                  </a:lnTo>
                  <a:lnTo>
                    <a:pt x="1122" y="251"/>
                  </a:lnTo>
                  <a:lnTo>
                    <a:pt x="1118" y="258"/>
                  </a:lnTo>
                  <a:lnTo>
                    <a:pt x="1115" y="268"/>
                  </a:lnTo>
                  <a:lnTo>
                    <a:pt x="1111" y="269"/>
                  </a:lnTo>
                  <a:lnTo>
                    <a:pt x="1107" y="269"/>
                  </a:lnTo>
                  <a:lnTo>
                    <a:pt x="1103" y="270"/>
                  </a:lnTo>
                  <a:lnTo>
                    <a:pt x="1100" y="272"/>
                  </a:lnTo>
                  <a:lnTo>
                    <a:pt x="1096" y="272"/>
                  </a:lnTo>
                  <a:lnTo>
                    <a:pt x="1093" y="273"/>
                  </a:lnTo>
                  <a:lnTo>
                    <a:pt x="1089" y="275"/>
                  </a:lnTo>
                  <a:lnTo>
                    <a:pt x="1086" y="276"/>
                  </a:lnTo>
                  <a:lnTo>
                    <a:pt x="1083" y="283"/>
                  </a:lnTo>
                  <a:lnTo>
                    <a:pt x="1082" y="288"/>
                  </a:lnTo>
                  <a:lnTo>
                    <a:pt x="1082" y="293"/>
                  </a:lnTo>
                  <a:lnTo>
                    <a:pt x="1082" y="297"/>
                  </a:lnTo>
                  <a:lnTo>
                    <a:pt x="1082" y="302"/>
                  </a:lnTo>
                  <a:lnTo>
                    <a:pt x="1083" y="308"/>
                  </a:lnTo>
                  <a:lnTo>
                    <a:pt x="1085" y="315"/>
                  </a:lnTo>
                  <a:lnTo>
                    <a:pt x="1085" y="324"/>
                  </a:lnTo>
                  <a:lnTo>
                    <a:pt x="1089" y="329"/>
                  </a:lnTo>
                  <a:lnTo>
                    <a:pt x="1092" y="333"/>
                  </a:lnTo>
                  <a:lnTo>
                    <a:pt x="1095" y="337"/>
                  </a:lnTo>
                  <a:lnTo>
                    <a:pt x="1097" y="341"/>
                  </a:lnTo>
                  <a:lnTo>
                    <a:pt x="1099" y="347"/>
                  </a:lnTo>
                  <a:lnTo>
                    <a:pt x="1100" y="352"/>
                  </a:lnTo>
                  <a:lnTo>
                    <a:pt x="1101" y="360"/>
                  </a:lnTo>
                  <a:lnTo>
                    <a:pt x="1103" y="370"/>
                  </a:lnTo>
                  <a:lnTo>
                    <a:pt x="1089" y="373"/>
                  </a:lnTo>
                  <a:lnTo>
                    <a:pt x="1078" y="374"/>
                  </a:lnTo>
                  <a:lnTo>
                    <a:pt x="1067" y="377"/>
                  </a:lnTo>
                  <a:lnTo>
                    <a:pt x="1057" y="380"/>
                  </a:lnTo>
                  <a:lnTo>
                    <a:pt x="1049" y="384"/>
                  </a:lnTo>
                  <a:lnTo>
                    <a:pt x="1039" y="388"/>
                  </a:lnTo>
                  <a:lnTo>
                    <a:pt x="1029" y="394"/>
                  </a:lnTo>
                  <a:lnTo>
                    <a:pt x="1020" y="399"/>
                  </a:lnTo>
                  <a:lnTo>
                    <a:pt x="1020" y="427"/>
                  </a:lnTo>
                  <a:lnTo>
                    <a:pt x="1018" y="452"/>
                  </a:lnTo>
                  <a:lnTo>
                    <a:pt x="1017" y="474"/>
                  </a:lnTo>
                  <a:lnTo>
                    <a:pt x="1014" y="496"/>
                  </a:lnTo>
                  <a:lnTo>
                    <a:pt x="1009" y="517"/>
                  </a:lnTo>
                  <a:lnTo>
                    <a:pt x="1000" y="538"/>
                  </a:lnTo>
                  <a:lnTo>
                    <a:pt x="988" y="560"/>
                  </a:lnTo>
                  <a:lnTo>
                    <a:pt x="971" y="585"/>
                  </a:lnTo>
                  <a:lnTo>
                    <a:pt x="953" y="588"/>
                  </a:lnTo>
                  <a:lnTo>
                    <a:pt x="941" y="592"/>
                  </a:lnTo>
                  <a:lnTo>
                    <a:pt x="935" y="593"/>
                  </a:lnTo>
                  <a:lnTo>
                    <a:pt x="932" y="596"/>
                  </a:lnTo>
                  <a:lnTo>
                    <a:pt x="928" y="599"/>
                  </a:lnTo>
                  <a:lnTo>
                    <a:pt x="927" y="601"/>
                  </a:lnTo>
                  <a:lnTo>
                    <a:pt x="923" y="610"/>
                  </a:lnTo>
                  <a:lnTo>
                    <a:pt x="921" y="619"/>
                  </a:lnTo>
                  <a:lnTo>
                    <a:pt x="919" y="633"/>
                  </a:lnTo>
                  <a:lnTo>
                    <a:pt x="914" y="651"/>
                  </a:lnTo>
                  <a:lnTo>
                    <a:pt x="903" y="657"/>
                  </a:lnTo>
                  <a:lnTo>
                    <a:pt x="895" y="665"/>
                  </a:lnTo>
                  <a:lnTo>
                    <a:pt x="888" y="673"/>
                  </a:lnTo>
                  <a:lnTo>
                    <a:pt x="883" y="684"/>
                  </a:lnTo>
                  <a:lnTo>
                    <a:pt x="878" y="696"/>
                  </a:lnTo>
                  <a:lnTo>
                    <a:pt x="874" y="708"/>
                  </a:lnTo>
                  <a:lnTo>
                    <a:pt x="870" y="719"/>
                  </a:lnTo>
                  <a:lnTo>
                    <a:pt x="865" y="732"/>
                  </a:lnTo>
                  <a:lnTo>
                    <a:pt x="826" y="744"/>
                  </a:lnTo>
                  <a:lnTo>
                    <a:pt x="783" y="756"/>
                  </a:lnTo>
                  <a:lnTo>
                    <a:pt x="739" y="768"/>
                  </a:lnTo>
                  <a:lnTo>
                    <a:pt x="694" y="779"/>
                  </a:lnTo>
                  <a:lnTo>
                    <a:pt x="650" y="788"/>
                  </a:lnTo>
                  <a:lnTo>
                    <a:pt x="607" y="798"/>
                  </a:lnTo>
                  <a:lnTo>
                    <a:pt x="565" y="805"/>
                  </a:lnTo>
                  <a:lnTo>
                    <a:pt x="527" y="812"/>
                  </a:lnTo>
                  <a:lnTo>
                    <a:pt x="525" y="813"/>
                  </a:lnTo>
                  <a:lnTo>
                    <a:pt x="525" y="815"/>
                  </a:lnTo>
                  <a:lnTo>
                    <a:pt x="524" y="816"/>
                  </a:lnTo>
                  <a:lnTo>
                    <a:pt x="522" y="819"/>
                  </a:lnTo>
                  <a:lnTo>
                    <a:pt x="521" y="820"/>
                  </a:lnTo>
                  <a:lnTo>
                    <a:pt x="521" y="822"/>
                  </a:lnTo>
                  <a:lnTo>
                    <a:pt x="520" y="823"/>
                  </a:lnTo>
                  <a:lnTo>
                    <a:pt x="520" y="826"/>
                  </a:lnTo>
                  <a:lnTo>
                    <a:pt x="511" y="826"/>
                  </a:lnTo>
                  <a:lnTo>
                    <a:pt x="504" y="826"/>
                  </a:lnTo>
                  <a:lnTo>
                    <a:pt x="497" y="827"/>
                  </a:lnTo>
                  <a:lnTo>
                    <a:pt x="491" y="827"/>
                  </a:lnTo>
                  <a:lnTo>
                    <a:pt x="482" y="827"/>
                  </a:lnTo>
                  <a:lnTo>
                    <a:pt x="475" y="828"/>
                  </a:lnTo>
                  <a:lnTo>
                    <a:pt x="468" y="828"/>
                  </a:lnTo>
                  <a:lnTo>
                    <a:pt x="461" y="828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4" name="Freeform 367">
              <a:extLst>
                <a:ext uri="{FF2B5EF4-FFF2-40B4-BE49-F238E27FC236}">
                  <a16:creationId xmlns:a16="http://schemas.microsoft.com/office/drawing/2014/main" id="{7FCC29A8-4C96-96CA-F415-F8D43759E6B4}"/>
                </a:ext>
              </a:extLst>
            </p:cNvPr>
            <p:cNvSpPr>
              <a:spLocks/>
            </p:cNvSpPr>
            <p:nvPr/>
          </p:nvSpPr>
          <p:spPr bwMode="auto">
            <a:xfrm rot="113343">
              <a:off x="4696743" y="2979341"/>
              <a:ext cx="991762" cy="988743"/>
            </a:xfrm>
            <a:custGeom>
              <a:avLst/>
              <a:gdLst>
                <a:gd name="T0" fmla="*/ 4 w 948"/>
                <a:gd name="T1" fmla="*/ 6 h 938"/>
                <a:gd name="T2" fmla="*/ 4 w 948"/>
                <a:gd name="T3" fmla="*/ 6 h 938"/>
                <a:gd name="T4" fmla="*/ 4 w 948"/>
                <a:gd name="T5" fmla="*/ 6 h 938"/>
                <a:gd name="T6" fmla="*/ 4 w 948"/>
                <a:gd name="T7" fmla="*/ 6 h 938"/>
                <a:gd name="T8" fmla="*/ 4 w 948"/>
                <a:gd name="T9" fmla="*/ 6 h 938"/>
                <a:gd name="T10" fmla="*/ 4 w 948"/>
                <a:gd name="T11" fmla="*/ 6 h 938"/>
                <a:gd name="T12" fmla="*/ 4 w 948"/>
                <a:gd name="T13" fmla="*/ 5 h 938"/>
                <a:gd name="T14" fmla="*/ 4 w 948"/>
                <a:gd name="T15" fmla="*/ 5 h 938"/>
                <a:gd name="T16" fmla="*/ 3 w 948"/>
                <a:gd name="T17" fmla="*/ 4 h 938"/>
                <a:gd name="T18" fmla="*/ 2 w 948"/>
                <a:gd name="T19" fmla="*/ 4 h 938"/>
                <a:gd name="T20" fmla="*/ 2 w 948"/>
                <a:gd name="T21" fmla="*/ 4 h 938"/>
                <a:gd name="T22" fmla="*/ 1 w 948"/>
                <a:gd name="T23" fmla="*/ 4 h 938"/>
                <a:gd name="T24" fmla="*/ 1 w 948"/>
                <a:gd name="T25" fmla="*/ 4 h 938"/>
                <a:gd name="T26" fmla="*/ 1 w 948"/>
                <a:gd name="T27" fmla="*/ 4 h 938"/>
                <a:gd name="T28" fmla="*/ 1 w 948"/>
                <a:gd name="T29" fmla="*/ 4 h 938"/>
                <a:gd name="T30" fmla="*/ 1 w 948"/>
                <a:gd name="T31" fmla="*/ 4 h 938"/>
                <a:gd name="T32" fmla="*/ 1 w 948"/>
                <a:gd name="T33" fmla="*/ 4 h 938"/>
                <a:gd name="T34" fmla="*/ 1 w 948"/>
                <a:gd name="T35" fmla="*/ 3 h 938"/>
                <a:gd name="T36" fmla="*/ 1 w 948"/>
                <a:gd name="T37" fmla="*/ 3 h 938"/>
                <a:gd name="T38" fmla="*/ 1 w 948"/>
                <a:gd name="T39" fmla="*/ 3 h 938"/>
                <a:gd name="T40" fmla="*/ 1 w 948"/>
                <a:gd name="T41" fmla="*/ 3 h 938"/>
                <a:gd name="T42" fmla="*/ 1 w 948"/>
                <a:gd name="T43" fmla="*/ 2 h 938"/>
                <a:gd name="T44" fmla="*/ 1 w 948"/>
                <a:gd name="T45" fmla="*/ 2 h 938"/>
                <a:gd name="T46" fmla="*/ 1 w 948"/>
                <a:gd name="T47" fmla="*/ 2 h 938"/>
                <a:gd name="T48" fmla="*/ 1 w 948"/>
                <a:gd name="T49" fmla="*/ 1 h 938"/>
                <a:gd name="T50" fmla="*/ 1 w 948"/>
                <a:gd name="T51" fmla="*/ 1 h 938"/>
                <a:gd name="T52" fmla="*/ 1 w 948"/>
                <a:gd name="T53" fmla="*/ 1 h 938"/>
                <a:gd name="T54" fmla="*/ 1 w 948"/>
                <a:gd name="T55" fmla="*/ 1 h 938"/>
                <a:gd name="T56" fmla="*/ 1 w 948"/>
                <a:gd name="T57" fmla="*/ 1 h 938"/>
                <a:gd name="T58" fmla="*/ 1 w 948"/>
                <a:gd name="T59" fmla="*/ 1 h 938"/>
                <a:gd name="T60" fmla="*/ 2 w 948"/>
                <a:gd name="T61" fmla="*/ 1 h 938"/>
                <a:gd name="T62" fmla="*/ 2 w 948"/>
                <a:gd name="T63" fmla="*/ 1 h 938"/>
                <a:gd name="T64" fmla="*/ 3 w 948"/>
                <a:gd name="T65" fmla="*/ 1 h 938"/>
                <a:gd name="T66" fmla="*/ 3 w 948"/>
                <a:gd name="T67" fmla="*/ 1 h 938"/>
                <a:gd name="T68" fmla="*/ 3 w 948"/>
                <a:gd name="T69" fmla="*/ 1 h 938"/>
                <a:gd name="T70" fmla="*/ 3 w 948"/>
                <a:gd name="T71" fmla="*/ 0 h 938"/>
                <a:gd name="T72" fmla="*/ 4 w 948"/>
                <a:gd name="T73" fmla="*/ 1 h 938"/>
                <a:gd name="T74" fmla="*/ 4 w 948"/>
                <a:gd name="T75" fmla="*/ 1 h 938"/>
                <a:gd name="T76" fmla="*/ 4 w 948"/>
                <a:gd name="T77" fmla="*/ 1 h 938"/>
                <a:gd name="T78" fmla="*/ 5 w 948"/>
                <a:gd name="T79" fmla="*/ 1 h 938"/>
                <a:gd name="T80" fmla="*/ 5 w 948"/>
                <a:gd name="T81" fmla="*/ 1 h 938"/>
                <a:gd name="T82" fmla="*/ 5 w 948"/>
                <a:gd name="T83" fmla="*/ 1 h 938"/>
                <a:gd name="T84" fmla="*/ 6 w 948"/>
                <a:gd name="T85" fmla="*/ 1 h 938"/>
                <a:gd name="T86" fmla="*/ 6 w 948"/>
                <a:gd name="T87" fmla="*/ 1 h 938"/>
                <a:gd name="T88" fmla="*/ 6 w 948"/>
                <a:gd name="T89" fmla="*/ 1 h 938"/>
                <a:gd name="T90" fmla="*/ 6 w 948"/>
                <a:gd name="T91" fmla="*/ 1 h 938"/>
                <a:gd name="T92" fmla="*/ 6 w 948"/>
                <a:gd name="T93" fmla="*/ 1 h 938"/>
                <a:gd name="T94" fmla="*/ 6 w 948"/>
                <a:gd name="T95" fmla="*/ 1 h 938"/>
                <a:gd name="T96" fmla="*/ 6 w 948"/>
                <a:gd name="T97" fmla="*/ 2 h 938"/>
                <a:gd name="T98" fmla="*/ 6 w 948"/>
                <a:gd name="T99" fmla="*/ 2 h 938"/>
                <a:gd name="T100" fmla="*/ 6 w 948"/>
                <a:gd name="T101" fmla="*/ 2 h 938"/>
                <a:gd name="T102" fmla="*/ 6 w 948"/>
                <a:gd name="T103" fmla="*/ 3 h 938"/>
                <a:gd name="T104" fmla="*/ 5 w 948"/>
                <a:gd name="T105" fmla="*/ 3 h 938"/>
                <a:gd name="T106" fmla="*/ 5 w 948"/>
                <a:gd name="T107" fmla="*/ 3 h 938"/>
                <a:gd name="T108" fmla="*/ 5 w 948"/>
                <a:gd name="T109" fmla="*/ 3 h 938"/>
                <a:gd name="T110" fmla="*/ 5 w 948"/>
                <a:gd name="T111" fmla="*/ 3 h 938"/>
                <a:gd name="T112" fmla="*/ 5 w 948"/>
                <a:gd name="T113" fmla="*/ 3 h 938"/>
                <a:gd name="T114" fmla="*/ 5 w 948"/>
                <a:gd name="T115" fmla="*/ 4 h 938"/>
                <a:gd name="T116" fmla="*/ 5 w 948"/>
                <a:gd name="T117" fmla="*/ 5 h 938"/>
                <a:gd name="T118" fmla="*/ 4 w 948"/>
                <a:gd name="T119" fmla="*/ 6 h 938"/>
                <a:gd name="T120" fmla="*/ 4 w 948"/>
                <a:gd name="T121" fmla="*/ 6 h 9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8"/>
                <a:gd name="T184" fmla="*/ 0 h 938"/>
                <a:gd name="T185" fmla="*/ 948 w 948"/>
                <a:gd name="T186" fmla="*/ 938 h 93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8" h="938">
                  <a:moveTo>
                    <a:pt x="666" y="937"/>
                  </a:moveTo>
                  <a:lnTo>
                    <a:pt x="657" y="932"/>
                  </a:lnTo>
                  <a:lnTo>
                    <a:pt x="647" y="925"/>
                  </a:lnTo>
                  <a:lnTo>
                    <a:pt x="639" y="919"/>
                  </a:lnTo>
                  <a:lnTo>
                    <a:pt x="632" y="913"/>
                  </a:lnTo>
                  <a:lnTo>
                    <a:pt x="625" y="906"/>
                  </a:lnTo>
                  <a:lnTo>
                    <a:pt x="619" y="897"/>
                  </a:lnTo>
                  <a:lnTo>
                    <a:pt x="614" y="890"/>
                  </a:lnTo>
                  <a:lnTo>
                    <a:pt x="608" y="882"/>
                  </a:lnTo>
                  <a:lnTo>
                    <a:pt x="605" y="874"/>
                  </a:lnTo>
                  <a:lnTo>
                    <a:pt x="601" y="865"/>
                  </a:lnTo>
                  <a:lnTo>
                    <a:pt x="600" y="857"/>
                  </a:lnTo>
                  <a:lnTo>
                    <a:pt x="597" y="847"/>
                  </a:lnTo>
                  <a:lnTo>
                    <a:pt x="596" y="829"/>
                  </a:lnTo>
                  <a:lnTo>
                    <a:pt x="597" y="809"/>
                  </a:lnTo>
                  <a:lnTo>
                    <a:pt x="601" y="807"/>
                  </a:lnTo>
                  <a:lnTo>
                    <a:pt x="605" y="806"/>
                  </a:lnTo>
                  <a:lnTo>
                    <a:pt x="610" y="805"/>
                  </a:lnTo>
                  <a:lnTo>
                    <a:pt x="614" y="803"/>
                  </a:lnTo>
                  <a:lnTo>
                    <a:pt x="618" y="802"/>
                  </a:lnTo>
                  <a:lnTo>
                    <a:pt x="621" y="800"/>
                  </a:lnTo>
                  <a:lnTo>
                    <a:pt x="625" y="799"/>
                  </a:lnTo>
                  <a:lnTo>
                    <a:pt x="630" y="798"/>
                  </a:lnTo>
                  <a:lnTo>
                    <a:pt x="633" y="788"/>
                  </a:lnTo>
                  <a:lnTo>
                    <a:pt x="636" y="782"/>
                  </a:lnTo>
                  <a:lnTo>
                    <a:pt x="639" y="777"/>
                  </a:lnTo>
                  <a:lnTo>
                    <a:pt x="641" y="773"/>
                  </a:lnTo>
                  <a:lnTo>
                    <a:pt x="646" y="770"/>
                  </a:lnTo>
                  <a:lnTo>
                    <a:pt x="650" y="766"/>
                  </a:lnTo>
                  <a:lnTo>
                    <a:pt x="657" y="763"/>
                  </a:lnTo>
                  <a:lnTo>
                    <a:pt x="664" y="757"/>
                  </a:lnTo>
                  <a:lnTo>
                    <a:pt x="664" y="745"/>
                  </a:lnTo>
                  <a:lnTo>
                    <a:pt x="661" y="734"/>
                  </a:lnTo>
                  <a:lnTo>
                    <a:pt x="657" y="723"/>
                  </a:lnTo>
                  <a:lnTo>
                    <a:pt x="651" y="715"/>
                  </a:lnTo>
                  <a:lnTo>
                    <a:pt x="644" y="708"/>
                  </a:lnTo>
                  <a:lnTo>
                    <a:pt x="636" y="702"/>
                  </a:lnTo>
                  <a:lnTo>
                    <a:pt x="626" y="697"/>
                  </a:lnTo>
                  <a:lnTo>
                    <a:pt x="616" y="692"/>
                  </a:lnTo>
                  <a:lnTo>
                    <a:pt x="594" y="687"/>
                  </a:lnTo>
                  <a:lnTo>
                    <a:pt x="572" y="683"/>
                  </a:lnTo>
                  <a:lnTo>
                    <a:pt x="551" y="681"/>
                  </a:lnTo>
                  <a:lnTo>
                    <a:pt x="532" y="680"/>
                  </a:lnTo>
                  <a:lnTo>
                    <a:pt x="507" y="661"/>
                  </a:lnTo>
                  <a:lnTo>
                    <a:pt x="483" y="645"/>
                  </a:lnTo>
                  <a:lnTo>
                    <a:pt x="463" y="633"/>
                  </a:lnTo>
                  <a:lnTo>
                    <a:pt x="442" y="620"/>
                  </a:lnTo>
                  <a:lnTo>
                    <a:pt x="423" y="609"/>
                  </a:lnTo>
                  <a:lnTo>
                    <a:pt x="402" y="598"/>
                  </a:lnTo>
                  <a:lnTo>
                    <a:pt x="380" y="586"/>
                  </a:lnTo>
                  <a:lnTo>
                    <a:pt x="355" y="571"/>
                  </a:lnTo>
                  <a:lnTo>
                    <a:pt x="330" y="571"/>
                  </a:lnTo>
                  <a:lnTo>
                    <a:pt x="312" y="571"/>
                  </a:lnTo>
                  <a:lnTo>
                    <a:pt x="298" y="571"/>
                  </a:lnTo>
                  <a:lnTo>
                    <a:pt x="287" y="571"/>
                  </a:lnTo>
                  <a:lnTo>
                    <a:pt x="280" y="569"/>
                  </a:lnTo>
                  <a:lnTo>
                    <a:pt x="274" y="568"/>
                  </a:lnTo>
                  <a:lnTo>
                    <a:pt x="269" y="565"/>
                  </a:lnTo>
                  <a:lnTo>
                    <a:pt x="263" y="562"/>
                  </a:lnTo>
                  <a:lnTo>
                    <a:pt x="263" y="557"/>
                  </a:lnTo>
                  <a:lnTo>
                    <a:pt x="265" y="551"/>
                  </a:lnTo>
                  <a:lnTo>
                    <a:pt x="265" y="547"/>
                  </a:lnTo>
                  <a:lnTo>
                    <a:pt x="265" y="543"/>
                  </a:lnTo>
                  <a:lnTo>
                    <a:pt x="263" y="540"/>
                  </a:lnTo>
                  <a:lnTo>
                    <a:pt x="262" y="537"/>
                  </a:lnTo>
                  <a:lnTo>
                    <a:pt x="260" y="535"/>
                  </a:lnTo>
                  <a:lnTo>
                    <a:pt x="258" y="530"/>
                  </a:lnTo>
                  <a:lnTo>
                    <a:pt x="240" y="532"/>
                  </a:lnTo>
                  <a:lnTo>
                    <a:pt x="223" y="533"/>
                  </a:lnTo>
                  <a:lnTo>
                    <a:pt x="208" y="536"/>
                  </a:lnTo>
                  <a:lnTo>
                    <a:pt x="194" y="540"/>
                  </a:lnTo>
                  <a:lnTo>
                    <a:pt x="166" y="551"/>
                  </a:lnTo>
                  <a:lnTo>
                    <a:pt x="140" y="564"/>
                  </a:lnTo>
                  <a:lnTo>
                    <a:pt x="115" y="576"/>
                  </a:lnTo>
                  <a:lnTo>
                    <a:pt x="90" y="589"/>
                  </a:lnTo>
                  <a:lnTo>
                    <a:pt x="78" y="593"/>
                  </a:lnTo>
                  <a:lnTo>
                    <a:pt x="65" y="598"/>
                  </a:lnTo>
                  <a:lnTo>
                    <a:pt x="51" y="602"/>
                  </a:lnTo>
                  <a:lnTo>
                    <a:pt x="36" y="605"/>
                  </a:lnTo>
                  <a:lnTo>
                    <a:pt x="39" y="591"/>
                  </a:lnTo>
                  <a:lnTo>
                    <a:pt x="40" y="579"/>
                  </a:lnTo>
                  <a:lnTo>
                    <a:pt x="40" y="566"/>
                  </a:lnTo>
                  <a:lnTo>
                    <a:pt x="39" y="555"/>
                  </a:lnTo>
                  <a:lnTo>
                    <a:pt x="37" y="535"/>
                  </a:lnTo>
                  <a:lnTo>
                    <a:pt x="33" y="517"/>
                  </a:lnTo>
                  <a:lnTo>
                    <a:pt x="28" y="500"/>
                  </a:lnTo>
                  <a:lnTo>
                    <a:pt x="24" y="483"/>
                  </a:lnTo>
                  <a:lnTo>
                    <a:pt x="21" y="467"/>
                  </a:lnTo>
                  <a:lnTo>
                    <a:pt x="19" y="449"/>
                  </a:lnTo>
                  <a:lnTo>
                    <a:pt x="24" y="444"/>
                  </a:lnTo>
                  <a:lnTo>
                    <a:pt x="26" y="439"/>
                  </a:lnTo>
                  <a:lnTo>
                    <a:pt x="28" y="433"/>
                  </a:lnTo>
                  <a:lnTo>
                    <a:pt x="31" y="426"/>
                  </a:lnTo>
                  <a:lnTo>
                    <a:pt x="32" y="413"/>
                  </a:lnTo>
                  <a:lnTo>
                    <a:pt x="33" y="397"/>
                  </a:lnTo>
                  <a:lnTo>
                    <a:pt x="33" y="384"/>
                  </a:lnTo>
                  <a:lnTo>
                    <a:pt x="32" y="370"/>
                  </a:lnTo>
                  <a:lnTo>
                    <a:pt x="31" y="357"/>
                  </a:lnTo>
                  <a:lnTo>
                    <a:pt x="31" y="348"/>
                  </a:lnTo>
                  <a:lnTo>
                    <a:pt x="28" y="346"/>
                  </a:lnTo>
                  <a:lnTo>
                    <a:pt x="25" y="345"/>
                  </a:lnTo>
                  <a:lnTo>
                    <a:pt x="24" y="345"/>
                  </a:lnTo>
                  <a:lnTo>
                    <a:pt x="21" y="343"/>
                  </a:lnTo>
                  <a:lnTo>
                    <a:pt x="18" y="342"/>
                  </a:lnTo>
                  <a:lnTo>
                    <a:pt x="15" y="342"/>
                  </a:lnTo>
                  <a:lnTo>
                    <a:pt x="14" y="341"/>
                  </a:lnTo>
                  <a:lnTo>
                    <a:pt x="11" y="339"/>
                  </a:lnTo>
                  <a:lnTo>
                    <a:pt x="11" y="331"/>
                  </a:lnTo>
                  <a:lnTo>
                    <a:pt x="12" y="323"/>
                  </a:lnTo>
                  <a:lnTo>
                    <a:pt x="15" y="316"/>
                  </a:lnTo>
                  <a:lnTo>
                    <a:pt x="18" y="309"/>
                  </a:lnTo>
                  <a:lnTo>
                    <a:pt x="24" y="295"/>
                  </a:lnTo>
                  <a:lnTo>
                    <a:pt x="28" y="282"/>
                  </a:lnTo>
                  <a:lnTo>
                    <a:pt x="29" y="277"/>
                  </a:lnTo>
                  <a:lnTo>
                    <a:pt x="29" y="271"/>
                  </a:lnTo>
                  <a:lnTo>
                    <a:pt x="28" y="267"/>
                  </a:lnTo>
                  <a:lnTo>
                    <a:pt x="26" y="262"/>
                  </a:lnTo>
                  <a:lnTo>
                    <a:pt x="22" y="256"/>
                  </a:lnTo>
                  <a:lnTo>
                    <a:pt x="17" y="252"/>
                  </a:lnTo>
                  <a:lnTo>
                    <a:pt x="10" y="246"/>
                  </a:lnTo>
                  <a:lnTo>
                    <a:pt x="0" y="242"/>
                  </a:lnTo>
                  <a:lnTo>
                    <a:pt x="7" y="220"/>
                  </a:lnTo>
                  <a:lnTo>
                    <a:pt x="12" y="204"/>
                  </a:lnTo>
                  <a:lnTo>
                    <a:pt x="18" y="188"/>
                  </a:lnTo>
                  <a:lnTo>
                    <a:pt x="25" y="176"/>
                  </a:lnTo>
                  <a:lnTo>
                    <a:pt x="33" y="165"/>
                  </a:lnTo>
                  <a:lnTo>
                    <a:pt x="43" y="154"/>
                  </a:lnTo>
                  <a:lnTo>
                    <a:pt x="55" y="141"/>
                  </a:lnTo>
                  <a:lnTo>
                    <a:pt x="72" y="127"/>
                  </a:lnTo>
                  <a:lnTo>
                    <a:pt x="82" y="132"/>
                  </a:lnTo>
                  <a:lnTo>
                    <a:pt x="90" y="136"/>
                  </a:lnTo>
                  <a:lnTo>
                    <a:pt x="97" y="141"/>
                  </a:lnTo>
                  <a:lnTo>
                    <a:pt x="105" y="147"/>
                  </a:lnTo>
                  <a:lnTo>
                    <a:pt x="119" y="159"/>
                  </a:lnTo>
                  <a:lnTo>
                    <a:pt x="134" y="170"/>
                  </a:lnTo>
                  <a:lnTo>
                    <a:pt x="143" y="174"/>
                  </a:lnTo>
                  <a:lnTo>
                    <a:pt x="151" y="179"/>
                  </a:lnTo>
                  <a:lnTo>
                    <a:pt x="159" y="181"/>
                  </a:lnTo>
                  <a:lnTo>
                    <a:pt x="169" y="183"/>
                  </a:lnTo>
                  <a:lnTo>
                    <a:pt x="179" y="183"/>
                  </a:lnTo>
                  <a:lnTo>
                    <a:pt x="191" y="180"/>
                  </a:lnTo>
                  <a:lnTo>
                    <a:pt x="204" y="176"/>
                  </a:lnTo>
                  <a:lnTo>
                    <a:pt x="218" y="170"/>
                  </a:lnTo>
                  <a:lnTo>
                    <a:pt x="230" y="168"/>
                  </a:lnTo>
                  <a:lnTo>
                    <a:pt x="241" y="165"/>
                  </a:lnTo>
                  <a:lnTo>
                    <a:pt x="251" y="161"/>
                  </a:lnTo>
                  <a:lnTo>
                    <a:pt x="259" y="156"/>
                  </a:lnTo>
                  <a:lnTo>
                    <a:pt x="266" y="151"/>
                  </a:lnTo>
                  <a:lnTo>
                    <a:pt x="272" y="145"/>
                  </a:lnTo>
                  <a:lnTo>
                    <a:pt x="277" y="138"/>
                  </a:lnTo>
                  <a:lnTo>
                    <a:pt x="281" y="132"/>
                  </a:lnTo>
                  <a:lnTo>
                    <a:pt x="287" y="116"/>
                  </a:lnTo>
                  <a:lnTo>
                    <a:pt x="291" y="98"/>
                  </a:lnTo>
                  <a:lnTo>
                    <a:pt x="294" y="78"/>
                  </a:lnTo>
                  <a:lnTo>
                    <a:pt x="298" y="55"/>
                  </a:lnTo>
                  <a:lnTo>
                    <a:pt x="308" y="51"/>
                  </a:lnTo>
                  <a:lnTo>
                    <a:pt x="319" y="48"/>
                  </a:lnTo>
                  <a:lnTo>
                    <a:pt x="328" y="48"/>
                  </a:lnTo>
                  <a:lnTo>
                    <a:pt x="338" y="48"/>
                  </a:lnTo>
                  <a:lnTo>
                    <a:pt x="357" y="51"/>
                  </a:lnTo>
                  <a:lnTo>
                    <a:pt x="375" y="55"/>
                  </a:lnTo>
                  <a:lnTo>
                    <a:pt x="385" y="58"/>
                  </a:lnTo>
                  <a:lnTo>
                    <a:pt x="395" y="60"/>
                  </a:lnTo>
                  <a:lnTo>
                    <a:pt x="405" y="61"/>
                  </a:lnTo>
                  <a:lnTo>
                    <a:pt x="414" y="61"/>
                  </a:lnTo>
                  <a:lnTo>
                    <a:pt x="425" y="60"/>
                  </a:lnTo>
                  <a:lnTo>
                    <a:pt x="435" y="57"/>
                  </a:lnTo>
                  <a:lnTo>
                    <a:pt x="446" y="51"/>
                  </a:lnTo>
                  <a:lnTo>
                    <a:pt x="457" y="44"/>
                  </a:lnTo>
                  <a:lnTo>
                    <a:pt x="467" y="43"/>
                  </a:lnTo>
                  <a:lnTo>
                    <a:pt x="477" y="40"/>
                  </a:lnTo>
                  <a:lnTo>
                    <a:pt x="485" y="37"/>
                  </a:lnTo>
                  <a:lnTo>
                    <a:pt x="493" y="33"/>
                  </a:lnTo>
                  <a:lnTo>
                    <a:pt x="510" y="24"/>
                  </a:lnTo>
                  <a:lnTo>
                    <a:pt x="526" y="14"/>
                  </a:lnTo>
                  <a:lnTo>
                    <a:pt x="535" y="10"/>
                  </a:lnTo>
                  <a:lnTo>
                    <a:pt x="543" y="6"/>
                  </a:lnTo>
                  <a:lnTo>
                    <a:pt x="550" y="3"/>
                  </a:lnTo>
                  <a:lnTo>
                    <a:pt x="558" y="0"/>
                  </a:lnTo>
                  <a:lnTo>
                    <a:pt x="567" y="0"/>
                  </a:lnTo>
                  <a:lnTo>
                    <a:pt x="575" y="0"/>
                  </a:lnTo>
                  <a:lnTo>
                    <a:pt x="583" y="3"/>
                  </a:lnTo>
                  <a:lnTo>
                    <a:pt x="592" y="7"/>
                  </a:lnTo>
                  <a:lnTo>
                    <a:pt x="594" y="21"/>
                  </a:lnTo>
                  <a:lnTo>
                    <a:pt x="597" y="32"/>
                  </a:lnTo>
                  <a:lnTo>
                    <a:pt x="601" y="42"/>
                  </a:lnTo>
                  <a:lnTo>
                    <a:pt x="607" y="50"/>
                  </a:lnTo>
                  <a:lnTo>
                    <a:pt x="615" y="55"/>
                  </a:lnTo>
                  <a:lnTo>
                    <a:pt x="626" y="60"/>
                  </a:lnTo>
                  <a:lnTo>
                    <a:pt x="640" y="64"/>
                  </a:lnTo>
                  <a:lnTo>
                    <a:pt x="658" y="65"/>
                  </a:lnTo>
                  <a:lnTo>
                    <a:pt x="668" y="53"/>
                  </a:lnTo>
                  <a:lnTo>
                    <a:pt x="677" y="40"/>
                  </a:lnTo>
                  <a:lnTo>
                    <a:pt x="686" y="30"/>
                  </a:lnTo>
                  <a:lnTo>
                    <a:pt x="695" y="24"/>
                  </a:lnTo>
                  <a:lnTo>
                    <a:pt x="704" y="17"/>
                  </a:lnTo>
                  <a:lnTo>
                    <a:pt x="713" y="11"/>
                  </a:lnTo>
                  <a:lnTo>
                    <a:pt x="723" y="7"/>
                  </a:lnTo>
                  <a:lnTo>
                    <a:pt x="731" y="4"/>
                  </a:lnTo>
                  <a:lnTo>
                    <a:pt x="742" y="1"/>
                  </a:lnTo>
                  <a:lnTo>
                    <a:pt x="752" y="1"/>
                  </a:lnTo>
                  <a:lnTo>
                    <a:pt x="763" y="1"/>
                  </a:lnTo>
                  <a:lnTo>
                    <a:pt x="774" y="3"/>
                  </a:lnTo>
                  <a:lnTo>
                    <a:pt x="801" y="8"/>
                  </a:lnTo>
                  <a:lnTo>
                    <a:pt x="830" y="15"/>
                  </a:lnTo>
                  <a:lnTo>
                    <a:pt x="831" y="18"/>
                  </a:lnTo>
                  <a:lnTo>
                    <a:pt x="831" y="19"/>
                  </a:lnTo>
                  <a:lnTo>
                    <a:pt x="831" y="21"/>
                  </a:lnTo>
                  <a:lnTo>
                    <a:pt x="833" y="22"/>
                  </a:lnTo>
                  <a:lnTo>
                    <a:pt x="834" y="25"/>
                  </a:lnTo>
                  <a:lnTo>
                    <a:pt x="834" y="26"/>
                  </a:lnTo>
                  <a:lnTo>
                    <a:pt x="835" y="29"/>
                  </a:lnTo>
                  <a:lnTo>
                    <a:pt x="835" y="30"/>
                  </a:lnTo>
                  <a:lnTo>
                    <a:pt x="839" y="30"/>
                  </a:lnTo>
                  <a:lnTo>
                    <a:pt x="842" y="30"/>
                  </a:lnTo>
                  <a:lnTo>
                    <a:pt x="846" y="30"/>
                  </a:lnTo>
                  <a:lnTo>
                    <a:pt x="849" y="32"/>
                  </a:lnTo>
                  <a:lnTo>
                    <a:pt x="853" y="32"/>
                  </a:lnTo>
                  <a:lnTo>
                    <a:pt x="857" y="32"/>
                  </a:lnTo>
                  <a:lnTo>
                    <a:pt x="860" y="32"/>
                  </a:lnTo>
                  <a:lnTo>
                    <a:pt x="864" y="33"/>
                  </a:lnTo>
                  <a:lnTo>
                    <a:pt x="877" y="51"/>
                  </a:lnTo>
                  <a:lnTo>
                    <a:pt x="889" y="69"/>
                  </a:lnTo>
                  <a:lnTo>
                    <a:pt x="902" y="89"/>
                  </a:lnTo>
                  <a:lnTo>
                    <a:pt x="910" y="108"/>
                  </a:lnTo>
                  <a:lnTo>
                    <a:pt x="914" y="119"/>
                  </a:lnTo>
                  <a:lnTo>
                    <a:pt x="917" y="129"/>
                  </a:lnTo>
                  <a:lnTo>
                    <a:pt x="920" y="140"/>
                  </a:lnTo>
                  <a:lnTo>
                    <a:pt x="920" y="152"/>
                  </a:lnTo>
                  <a:lnTo>
                    <a:pt x="920" y="163"/>
                  </a:lnTo>
                  <a:lnTo>
                    <a:pt x="918" y="176"/>
                  </a:lnTo>
                  <a:lnTo>
                    <a:pt x="917" y="188"/>
                  </a:lnTo>
                  <a:lnTo>
                    <a:pt x="913" y="202"/>
                  </a:lnTo>
                  <a:lnTo>
                    <a:pt x="909" y="204"/>
                  </a:lnTo>
                  <a:lnTo>
                    <a:pt x="905" y="204"/>
                  </a:lnTo>
                  <a:lnTo>
                    <a:pt x="902" y="205"/>
                  </a:lnTo>
                  <a:lnTo>
                    <a:pt x="898" y="206"/>
                  </a:lnTo>
                  <a:lnTo>
                    <a:pt x="895" y="206"/>
                  </a:lnTo>
                  <a:lnTo>
                    <a:pt x="891" y="208"/>
                  </a:lnTo>
                  <a:lnTo>
                    <a:pt x="888" y="209"/>
                  </a:lnTo>
                  <a:lnTo>
                    <a:pt x="884" y="210"/>
                  </a:lnTo>
                  <a:lnTo>
                    <a:pt x="884" y="226"/>
                  </a:lnTo>
                  <a:lnTo>
                    <a:pt x="887" y="240"/>
                  </a:lnTo>
                  <a:lnTo>
                    <a:pt x="889" y="251"/>
                  </a:lnTo>
                  <a:lnTo>
                    <a:pt x="896" y="262"/>
                  </a:lnTo>
                  <a:lnTo>
                    <a:pt x="899" y="267"/>
                  </a:lnTo>
                  <a:lnTo>
                    <a:pt x="903" y="271"/>
                  </a:lnTo>
                  <a:lnTo>
                    <a:pt x="909" y="276"/>
                  </a:lnTo>
                  <a:lnTo>
                    <a:pt x="914" y="280"/>
                  </a:lnTo>
                  <a:lnTo>
                    <a:pt x="921" y="282"/>
                  </a:lnTo>
                  <a:lnTo>
                    <a:pt x="929" y="287"/>
                  </a:lnTo>
                  <a:lnTo>
                    <a:pt x="938" y="288"/>
                  </a:lnTo>
                  <a:lnTo>
                    <a:pt x="947" y="291"/>
                  </a:lnTo>
                  <a:lnTo>
                    <a:pt x="939" y="307"/>
                  </a:lnTo>
                  <a:lnTo>
                    <a:pt x="929" y="328"/>
                  </a:lnTo>
                  <a:lnTo>
                    <a:pt x="917" y="348"/>
                  </a:lnTo>
                  <a:lnTo>
                    <a:pt x="903" y="367"/>
                  </a:lnTo>
                  <a:lnTo>
                    <a:pt x="896" y="377"/>
                  </a:lnTo>
                  <a:lnTo>
                    <a:pt x="888" y="385"/>
                  </a:lnTo>
                  <a:lnTo>
                    <a:pt x="880" y="393"/>
                  </a:lnTo>
                  <a:lnTo>
                    <a:pt x="871" y="400"/>
                  </a:lnTo>
                  <a:lnTo>
                    <a:pt x="863" y="406"/>
                  </a:lnTo>
                  <a:lnTo>
                    <a:pt x="855" y="411"/>
                  </a:lnTo>
                  <a:lnTo>
                    <a:pt x="845" y="414"/>
                  </a:lnTo>
                  <a:lnTo>
                    <a:pt x="835" y="417"/>
                  </a:lnTo>
                  <a:lnTo>
                    <a:pt x="835" y="414"/>
                  </a:lnTo>
                  <a:lnTo>
                    <a:pt x="834" y="413"/>
                  </a:lnTo>
                  <a:lnTo>
                    <a:pt x="834" y="411"/>
                  </a:lnTo>
                  <a:lnTo>
                    <a:pt x="833" y="410"/>
                  </a:lnTo>
                  <a:lnTo>
                    <a:pt x="831" y="407"/>
                  </a:lnTo>
                  <a:lnTo>
                    <a:pt x="831" y="406"/>
                  </a:lnTo>
                  <a:lnTo>
                    <a:pt x="831" y="404"/>
                  </a:lnTo>
                  <a:lnTo>
                    <a:pt x="830" y="403"/>
                  </a:lnTo>
                  <a:lnTo>
                    <a:pt x="827" y="403"/>
                  </a:lnTo>
                  <a:lnTo>
                    <a:pt x="824" y="404"/>
                  </a:lnTo>
                  <a:lnTo>
                    <a:pt x="823" y="404"/>
                  </a:lnTo>
                  <a:lnTo>
                    <a:pt x="820" y="406"/>
                  </a:lnTo>
                  <a:lnTo>
                    <a:pt x="817" y="406"/>
                  </a:lnTo>
                  <a:lnTo>
                    <a:pt x="815" y="407"/>
                  </a:lnTo>
                  <a:lnTo>
                    <a:pt x="812" y="407"/>
                  </a:lnTo>
                  <a:lnTo>
                    <a:pt x="809" y="408"/>
                  </a:lnTo>
                  <a:lnTo>
                    <a:pt x="805" y="422"/>
                  </a:lnTo>
                  <a:lnTo>
                    <a:pt x="799" y="436"/>
                  </a:lnTo>
                  <a:lnTo>
                    <a:pt x="795" y="449"/>
                  </a:lnTo>
                  <a:lnTo>
                    <a:pt x="790" y="461"/>
                  </a:lnTo>
                  <a:lnTo>
                    <a:pt x="784" y="474"/>
                  </a:lnTo>
                  <a:lnTo>
                    <a:pt x="778" y="486"/>
                  </a:lnTo>
                  <a:lnTo>
                    <a:pt x="774" y="501"/>
                  </a:lnTo>
                  <a:lnTo>
                    <a:pt x="769" y="517"/>
                  </a:lnTo>
                  <a:lnTo>
                    <a:pt x="769" y="541"/>
                  </a:lnTo>
                  <a:lnTo>
                    <a:pt x="767" y="566"/>
                  </a:lnTo>
                  <a:lnTo>
                    <a:pt x="765" y="591"/>
                  </a:lnTo>
                  <a:lnTo>
                    <a:pt x="762" y="616"/>
                  </a:lnTo>
                  <a:lnTo>
                    <a:pt x="755" y="665"/>
                  </a:lnTo>
                  <a:lnTo>
                    <a:pt x="747" y="715"/>
                  </a:lnTo>
                  <a:lnTo>
                    <a:pt x="738" y="764"/>
                  </a:lnTo>
                  <a:lnTo>
                    <a:pt x="731" y="813"/>
                  </a:lnTo>
                  <a:lnTo>
                    <a:pt x="729" y="836"/>
                  </a:lnTo>
                  <a:lnTo>
                    <a:pt x="727" y="860"/>
                  </a:lnTo>
                  <a:lnTo>
                    <a:pt x="726" y="883"/>
                  </a:lnTo>
                  <a:lnTo>
                    <a:pt x="727" y="907"/>
                  </a:lnTo>
                  <a:lnTo>
                    <a:pt x="718" y="913"/>
                  </a:lnTo>
                  <a:lnTo>
                    <a:pt x="709" y="918"/>
                  </a:lnTo>
                  <a:lnTo>
                    <a:pt x="704" y="922"/>
                  </a:lnTo>
                  <a:lnTo>
                    <a:pt x="698" y="925"/>
                  </a:lnTo>
                  <a:lnTo>
                    <a:pt x="693" y="928"/>
                  </a:lnTo>
                  <a:lnTo>
                    <a:pt x="686" y="931"/>
                  </a:lnTo>
                  <a:lnTo>
                    <a:pt x="677" y="933"/>
                  </a:lnTo>
                  <a:lnTo>
                    <a:pt x="666" y="937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5" name="Freeform 368">
              <a:extLst>
                <a:ext uri="{FF2B5EF4-FFF2-40B4-BE49-F238E27FC236}">
                  <a16:creationId xmlns:a16="http://schemas.microsoft.com/office/drawing/2014/main" id="{89297295-DC1D-7966-E839-149A7B995816}"/>
                </a:ext>
              </a:extLst>
            </p:cNvPr>
            <p:cNvSpPr>
              <a:spLocks/>
            </p:cNvSpPr>
            <p:nvPr/>
          </p:nvSpPr>
          <p:spPr bwMode="auto">
            <a:xfrm rot="107596">
              <a:off x="5234698" y="2860631"/>
              <a:ext cx="769366" cy="214879"/>
            </a:xfrm>
            <a:custGeom>
              <a:avLst/>
              <a:gdLst>
                <a:gd name="T0" fmla="*/ 3 w 731"/>
                <a:gd name="T1" fmla="*/ 1 h 199"/>
                <a:gd name="T2" fmla="*/ 3 w 731"/>
                <a:gd name="T3" fmla="*/ 1 h 199"/>
                <a:gd name="T4" fmla="*/ 3 w 731"/>
                <a:gd name="T5" fmla="*/ 2 h 199"/>
                <a:gd name="T6" fmla="*/ 3 w 731"/>
                <a:gd name="T7" fmla="*/ 1 h 199"/>
                <a:gd name="T8" fmla="*/ 2 w 731"/>
                <a:gd name="T9" fmla="*/ 1 h 199"/>
                <a:gd name="T10" fmla="*/ 2 w 731"/>
                <a:gd name="T11" fmla="*/ 1 h 199"/>
                <a:gd name="T12" fmla="*/ 2 w 731"/>
                <a:gd name="T13" fmla="*/ 1 h 199"/>
                <a:gd name="T14" fmla="*/ 2 w 731"/>
                <a:gd name="T15" fmla="*/ 1 h 199"/>
                <a:gd name="T16" fmla="*/ 2 w 731"/>
                <a:gd name="T17" fmla="*/ 1 h 199"/>
                <a:gd name="T18" fmla="*/ 1 w 731"/>
                <a:gd name="T19" fmla="*/ 1 h 199"/>
                <a:gd name="T20" fmla="*/ 1 w 731"/>
                <a:gd name="T21" fmla="*/ 1 h 199"/>
                <a:gd name="T22" fmla="*/ 1 w 731"/>
                <a:gd name="T23" fmla="*/ 1 h 199"/>
                <a:gd name="T24" fmla="*/ 1 w 731"/>
                <a:gd name="T25" fmla="*/ 2 h 199"/>
                <a:gd name="T26" fmla="*/ 1 w 731"/>
                <a:gd name="T27" fmla="*/ 2 h 199"/>
                <a:gd name="T28" fmla="*/ 1 w 731"/>
                <a:gd name="T29" fmla="*/ 1 h 199"/>
                <a:gd name="T30" fmla="*/ 1 w 731"/>
                <a:gd name="T31" fmla="*/ 1 h 199"/>
                <a:gd name="T32" fmla="*/ 1 w 731"/>
                <a:gd name="T33" fmla="*/ 1 h 199"/>
                <a:gd name="T34" fmla="*/ 1 w 731"/>
                <a:gd name="T35" fmla="*/ 1 h 199"/>
                <a:gd name="T36" fmla="*/ 0 w 731"/>
                <a:gd name="T37" fmla="*/ 1 h 199"/>
                <a:gd name="T38" fmla="*/ 1 w 731"/>
                <a:gd name="T39" fmla="*/ 1 h 199"/>
                <a:gd name="T40" fmla="*/ 1 w 731"/>
                <a:gd name="T41" fmla="*/ 1 h 199"/>
                <a:gd name="T42" fmla="*/ 1 w 731"/>
                <a:gd name="T43" fmla="*/ 1 h 199"/>
                <a:gd name="T44" fmla="*/ 1 w 731"/>
                <a:gd name="T45" fmla="*/ 1 h 199"/>
                <a:gd name="T46" fmla="*/ 1 w 731"/>
                <a:gd name="T47" fmla="*/ 1 h 199"/>
                <a:gd name="T48" fmla="*/ 1 w 731"/>
                <a:gd name="T49" fmla="*/ 1 h 199"/>
                <a:gd name="T50" fmla="*/ 1 w 731"/>
                <a:gd name="T51" fmla="*/ 1 h 199"/>
                <a:gd name="T52" fmla="*/ 1 w 731"/>
                <a:gd name="T53" fmla="*/ 1 h 199"/>
                <a:gd name="T54" fmla="*/ 1 w 731"/>
                <a:gd name="T55" fmla="*/ 0 h 199"/>
                <a:gd name="T56" fmla="*/ 1 w 731"/>
                <a:gd name="T57" fmla="*/ 1 h 199"/>
                <a:gd name="T58" fmla="*/ 2 w 731"/>
                <a:gd name="T59" fmla="*/ 1 h 199"/>
                <a:gd name="T60" fmla="*/ 2 w 731"/>
                <a:gd name="T61" fmla="*/ 1 h 199"/>
                <a:gd name="T62" fmla="*/ 3 w 731"/>
                <a:gd name="T63" fmla="*/ 1 h 199"/>
                <a:gd name="T64" fmla="*/ 3 w 731"/>
                <a:gd name="T65" fmla="*/ 1 h 199"/>
                <a:gd name="T66" fmla="*/ 3 w 731"/>
                <a:gd name="T67" fmla="*/ 1 h 199"/>
                <a:gd name="T68" fmla="*/ 3 w 731"/>
                <a:gd name="T69" fmla="*/ 1 h 199"/>
                <a:gd name="T70" fmla="*/ 4 w 731"/>
                <a:gd name="T71" fmla="*/ 1 h 199"/>
                <a:gd name="T72" fmla="*/ 4 w 731"/>
                <a:gd name="T73" fmla="*/ 1 h 199"/>
                <a:gd name="T74" fmla="*/ 4 w 731"/>
                <a:gd name="T75" fmla="*/ 1 h 199"/>
                <a:gd name="T76" fmla="*/ 4 w 731"/>
                <a:gd name="T77" fmla="*/ 1 h 199"/>
                <a:gd name="T78" fmla="*/ 4 w 731"/>
                <a:gd name="T79" fmla="*/ 1 h 199"/>
                <a:gd name="T80" fmla="*/ 4 w 731"/>
                <a:gd name="T81" fmla="*/ 1 h 199"/>
                <a:gd name="T82" fmla="*/ 4 w 731"/>
                <a:gd name="T83" fmla="*/ 1 h 199"/>
                <a:gd name="T84" fmla="*/ 4 w 731"/>
                <a:gd name="T85" fmla="*/ 1 h 199"/>
                <a:gd name="T86" fmla="*/ 4 w 731"/>
                <a:gd name="T87" fmla="*/ 1 h 199"/>
                <a:gd name="T88" fmla="*/ 4 w 731"/>
                <a:gd name="T89" fmla="*/ 1 h 199"/>
                <a:gd name="T90" fmla="*/ 5 w 731"/>
                <a:gd name="T91" fmla="*/ 1 h 199"/>
                <a:gd name="T92" fmla="*/ 5 w 731"/>
                <a:gd name="T93" fmla="*/ 1 h 199"/>
                <a:gd name="T94" fmla="*/ 5 w 731"/>
                <a:gd name="T95" fmla="*/ 1 h 199"/>
                <a:gd name="T96" fmla="*/ 4 w 731"/>
                <a:gd name="T97" fmla="*/ 1 h 199"/>
                <a:gd name="T98" fmla="*/ 4 w 731"/>
                <a:gd name="T99" fmla="*/ 2 h 199"/>
                <a:gd name="T100" fmla="*/ 4 w 731"/>
                <a:gd name="T101" fmla="*/ 2 h 19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31"/>
                <a:gd name="T154" fmla="*/ 0 h 199"/>
                <a:gd name="T155" fmla="*/ 731 w 731"/>
                <a:gd name="T156" fmla="*/ 199 h 19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31" h="199">
                  <a:moveTo>
                    <a:pt x="483" y="198"/>
                  </a:moveTo>
                  <a:lnTo>
                    <a:pt x="461" y="187"/>
                  </a:lnTo>
                  <a:lnTo>
                    <a:pt x="443" y="179"/>
                  </a:lnTo>
                  <a:lnTo>
                    <a:pt x="430" y="176"/>
                  </a:lnTo>
                  <a:lnTo>
                    <a:pt x="419" y="175"/>
                  </a:lnTo>
                  <a:lnTo>
                    <a:pt x="408" y="176"/>
                  </a:lnTo>
                  <a:lnTo>
                    <a:pt x="397" y="179"/>
                  </a:lnTo>
                  <a:lnTo>
                    <a:pt x="382" y="183"/>
                  </a:lnTo>
                  <a:lnTo>
                    <a:pt x="362" y="186"/>
                  </a:lnTo>
                  <a:lnTo>
                    <a:pt x="358" y="176"/>
                  </a:lnTo>
                  <a:lnTo>
                    <a:pt x="354" y="169"/>
                  </a:lnTo>
                  <a:lnTo>
                    <a:pt x="349" y="167"/>
                  </a:lnTo>
                  <a:lnTo>
                    <a:pt x="343" y="164"/>
                  </a:lnTo>
                  <a:lnTo>
                    <a:pt x="338" y="164"/>
                  </a:lnTo>
                  <a:lnTo>
                    <a:pt x="333" y="162"/>
                  </a:lnTo>
                  <a:lnTo>
                    <a:pt x="328" y="162"/>
                  </a:lnTo>
                  <a:lnTo>
                    <a:pt x="322" y="162"/>
                  </a:lnTo>
                  <a:lnTo>
                    <a:pt x="322" y="161"/>
                  </a:lnTo>
                  <a:lnTo>
                    <a:pt x="321" y="158"/>
                  </a:lnTo>
                  <a:lnTo>
                    <a:pt x="321" y="157"/>
                  </a:lnTo>
                  <a:lnTo>
                    <a:pt x="320" y="154"/>
                  </a:lnTo>
                  <a:lnTo>
                    <a:pt x="318" y="153"/>
                  </a:lnTo>
                  <a:lnTo>
                    <a:pt x="318" y="151"/>
                  </a:lnTo>
                  <a:lnTo>
                    <a:pt x="318" y="150"/>
                  </a:lnTo>
                  <a:lnTo>
                    <a:pt x="317" y="147"/>
                  </a:lnTo>
                  <a:lnTo>
                    <a:pt x="289" y="140"/>
                  </a:lnTo>
                  <a:lnTo>
                    <a:pt x="263" y="135"/>
                  </a:lnTo>
                  <a:lnTo>
                    <a:pt x="252" y="133"/>
                  </a:lnTo>
                  <a:lnTo>
                    <a:pt x="239" y="133"/>
                  </a:lnTo>
                  <a:lnTo>
                    <a:pt x="229" y="133"/>
                  </a:lnTo>
                  <a:lnTo>
                    <a:pt x="218" y="135"/>
                  </a:lnTo>
                  <a:lnTo>
                    <a:pt x="209" y="138"/>
                  </a:lnTo>
                  <a:lnTo>
                    <a:pt x="199" y="142"/>
                  </a:lnTo>
                  <a:lnTo>
                    <a:pt x="189" y="147"/>
                  </a:lnTo>
                  <a:lnTo>
                    <a:pt x="181" y="154"/>
                  </a:lnTo>
                  <a:lnTo>
                    <a:pt x="171" y="162"/>
                  </a:lnTo>
                  <a:lnTo>
                    <a:pt x="163" y="172"/>
                  </a:lnTo>
                  <a:lnTo>
                    <a:pt x="155" y="183"/>
                  </a:lnTo>
                  <a:lnTo>
                    <a:pt x="145" y="197"/>
                  </a:lnTo>
                  <a:lnTo>
                    <a:pt x="126" y="194"/>
                  </a:lnTo>
                  <a:lnTo>
                    <a:pt x="112" y="192"/>
                  </a:lnTo>
                  <a:lnTo>
                    <a:pt x="105" y="189"/>
                  </a:lnTo>
                  <a:lnTo>
                    <a:pt x="101" y="186"/>
                  </a:lnTo>
                  <a:lnTo>
                    <a:pt x="97" y="183"/>
                  </a:lnTo>
                  <a:lnTo>
                    <a:pt x="92" y="179"/>
                  </a:lnTo>
                  <a:lnTo>
                    <a:pt x="87" y="171"/>
                  </a:lnTo>
                  <a:lnTo>
                    <a:pt x="83" y="161"/>
                  </a:lnTo>
                  <a:lnTo>
                    <a:pt x="80" y="150"/>
                  </a:lnTo>
                  <a:lnTo>
                    <a:pt x="77" y="136"/>
                  </a:lnTo>
                  <a:lnTo>
                    <a:pt x="73" y="136"/>
                  </a:lnTo>
                  <a:lnTo>
                    <a:pt x="63" y="138"/>
                  </a:lnTo>
                  <a:lnTo>
                    <a:pt x="52" y="140"/>
                  </a:lnTo>
                  <a:lnTo>
                    <a:pt x="40" y="142"/>
                  </a:lnTo>
                  <a:lnTo>
                    <a:pt x="27" y="144"/>
                  </a:lnTo>
                  <a:lnTo>
                    <a:pt x="15" y="147"/>
                  </a:lnTo>
                  <a:lnTo>
                    <a:pt x="5" y="149"/>
                  </a:lnTo>
                  <a:lnTo>
                    <a:pt x="0" y="149"/>
                  </a:lnTo>
                  <a:lnTo>
                    <a:pt x="2" y="144"/>
                  </a:lnTo>
                  <a:lnTo>
                    <a:pt x="9" y="138"/>
                  </a:lnTo>
                  <a:lnTo>
                    <a:pt x="19" y="131"/>
                  </a:lnTo>
                  <a:lnTo>
                    <a:pt x="30" y="124"/>
                  </a:lnTo>
                  <a:lnTo>
                    <a:pt x="41" y="118"/>
                  </a:lnTo>
                  <a:lnTo>
                    <a:pt x="52" y="113"/>
                  </a:lnTo>
                  <a:lnTo>
                    <a:pt x="60" y="110"/>
                  </a:lnTo>
                  <a:lnTo>
                    <a:pt x="65" y="111"/>
                  </a:lnTo>
                  <a:lnTo>
                    <a:pt x="73" y="106"/>
                  </a:lnTo>
                  <a:lnTo>
                    <a:pt x="79" y="103"/>
                  </a:lnTo>
                  <a:lnTo>
                    <a:pt x="84" y="100"/>
                  </a:lnTo>
                  <a:lnTo>
                    <a:pt x="88" y="97"/>
                  </a:lnTo>
                  <a:lnTo>
                    <a:pt x="92" y="96"/>
                  </a:lnTo>
                  <a:lnTo>
                    <a:pt x="98" y="96"/>
                  </a:lnTo>
                  <a:lnTo>
                    <a:pt x="103" y="95"/>
                  </a:lnTo>
                  <a:lnTo>
                    <a:pt x="110" y="93"/>
                  </a:lnTo>
                  <a:lnTo>
                    <a:pt x="116" y="81"/>
                  </a:lnTo>
                  <a:lnTo>
                    <a:pt x="119" y="68"/>
                  </a:lnTo>
                  <a:lnTo>
                    <a:pt x="121" y="57"/>
                  </a:lnTo>
                  <a:lnTo>
                    <a:pt x="123" y="46"/>
                  </a:lnTo>
                  <a:lnTo>
                    <a:pt x="124" y="35"/>
                  </a:lnTo>
                  <a:lnTo>
                    <a:pt x="124" y="24"/>
                  </a:lnTo>
                  <a:lnTo>
                    <a:pt x="124" y="13"/>
                  </a:lnTo>
                  <a:lnTo>
                    <a:pt x="124" y="2"/>
                  </a:lnTo>
                  <a:lnTo>
                    <a:pt x="152" y="0"/>
                  </a:lnTo>
                  <a:lnTo>
                    <a:pt x="174" y="0"/>
                  </a:lnTo>
                  <a:lnTo>
                    <a:pt x="189" y="0"/>
                  </a:lnTo>
                  <a:lnTo>
                    <a:pt x="202" y="0"/>
                  </a:lnTo>
                  <a:lnTo>
                    <a:pt x="213" y="0"/>
                  </a:lnTo>
                  <a:lnTo>
                    <a:pt x="221" y="2"/>
                  </a:lnTo>
                  <a:lnTo>
                    <a:pt x="231" y="3"/>
                  </a:lnTo>
                  <a:lnTo>
                    <a:pt x="242" y="5"/>
                  </a:lnTo>
                  <a:lnTo>
                    <a:pt x="254" y="16"/>
                  </a:lnTo>
                  <a:lnTo>
                    <a:pt x="268" y="25"/>
                  </a:lnTo>
                  <a:lnTo>
                    <a:pt x="281" y="34"/>
                  </a:lnTo>
                  <a:lnTo>
                    <a:pt x="295" y="39"/>
                  </a:lnTo>
                  <a:lnTo>
                    <a:pt x="308" y="43"/>
                  </a:lnTo>
                  <a:lnTo>
                    <a:pt x="322" y="46"/>
                  </a:lnTo>
                  <a:lnTo>
                    <a:pt x="338" y="47"/>
                  </a:lnTo>
                  <a:lnTo>
                    <a:pt x="351" y="47"/>
                  </a:lnTo>
                  <a:lnTo>
                    <a:pt x="367" y="46"/>
                  </a:lnTo>
                  <a:lnTo>
                    <a:pt x="380" y="43"/>
                  </a:lnTo>
                  <a:lnTo>
                    <a:pt x="396" y="41"/>
                  </a:lnTo>
                  <a:lnTo>
                    <a:pt x="411" y="35"/>
                  </a:lnTo>
                  <a:lnTo>
                    <a:pt x="426" y="28"/>
                  </a:lnTo>
                  <a:lnTo>
                    <a:pt x="441" y="21"/>
                  </a:lnTo>
                  <a:lnTo>
                    <a:pt x="457" y="13"/>
                  </a:lnTo>
                  <a:lnTo>
                    <a:pt x="472" y="5"/>
                  </a:lnTo>
                  <a:lnTo>
                    <a:pt x="479" y="5"/>
                  </a:lnTo>
                  <a:lnTo>
                    <a:pt x="484" y="5"/>
                  </a:lnTo>
                  <a:lnTo>
                    <a:pt x="490" y="5"/>
                  </a:lnTo>
                  <a:lnTo>
                    <a:pt x="493" y="5"/>
                  </a:lnTo>
                  <a:lnTo>
                    <a:pt x="495" y="6"/>
                  </a:lnTo>
                  <a:lnTo>
                    <a:pt x="500" y="7"/>
                  </a:lnTo>
                  <a:lnTo>
                    <a:pt x="502" y="9"/>
                  </a:lnTo>
                  <a:lnTo>
                    <a:pt x="507" y="10"/>
                  </a:lnTo>
                  <a:lnTo>
                    <a:pt x="507" y="17"/>
                  </a:lnTo>
                  <a:lnTo>
                    <a:pt x="505" y="23"/>
                  </a:lnTo>
                  <a:lnTo>
                    <a:pt x="502" y="29"/>
                  </a:lnTo>
                  <a:lnTo>
                    <a:pt x="500" y="38"/>
                  </a:lnTo>
                  <a:lnTo>
                    <a:pt x="493" y="52"/>
                  </a:lnTo>
                  <a:lnTo>
                    <a:pt x="487" y="65"/>
                  </a:lnTo>
                  <a:lnTo>
                    <a:pt x="486" y="71"/>
                  </a:lnTo>
                  <a:lnTo>
                    <a:pt x="486" y="78"/>
                  </a:lnTo>
                  <a:lnTo>
                    <a:pt x="489" y="82"/>
                  </a:lnTo>
                  <a:lnTo>
                    <a:pt x="491" y="88"/>
                  </a:lnTo>
                  <a:lnTo>
                    <a:pt x="498" y="90"/>
                  </a:lnTo>
                  <a:lnTo>
                    <a:pt x="507" y="93"/>
                  </a:lnTo>
                  <a:lnTo>
                    <a:pt x="519" y="96"/>
                  </a:lnTo>
                  <a:lnTo>
                    <a:pt x="534" y="96"/>
                  </a:lnTo>
                  <a:lnTo>
                    <a:pt x="541" y="90"/>
                  </a:lnTo>
                  <a:lnTo>
                    <a:pt x="549" y="85"/>
                  </a:lnTo>
                  <a:lnTo>
                    <a:pt x="559" y="79"/>
                  </a:lnTo>
                  <a:lnTo>
                    <a:pt x="569" y="74"/>
                  </a:lnTo>
                  <a:lnTo>
                    <a:pt x="595" y="63"/>
                  </a:lnTo>
                  <a:lnTo>
                    <a:pt x="623" y="52"/>
                  </a:lnTo>
                  <a:lnTo>
                    <a:pt x="652" y="42"/>
                  </a:lnTo>
                  <a:lnTo>
                    <a:pt x="680" y="32"/>
                  </a:lnTo>
                  <a:lnTo>
                    <a:pt x="706" y="25"/>
                  </a:lnTo>
                  <a:lnTo>
                    <a:pt x="730" y="20"/>
                  </a:lnTo>
                  <a:lnTo>
                    <a:pt x="728" y="38"/>
                  </a:lnTo>
                  <a:lnTo>
                    <a:pt x="727" y="57"/>
                  </a:lnTo>
                  <a:lnTo>
                    <a:pt x="724" y="75"/>
                  </a:lnTo>
                  <a:lnTo>
                    <a:pt x="721" y="93"/>
                  </a:lnTo>
                  <a:lnTo>
                    <a:pt x="718" y="111"/>
                  </a:lnTo>
                  <a:lnTo>
                    <a:pt x="713" y="129"/>
                  </a:lnTo>
                  <a:lnTo>
                    <a:pt x="706" y="149"/>
                  </a:lnTo>
                  <a:lnTo>
                    <a:pt x="698" y="168"/>
                  </a:lnTo>
                  <a:lnTo>
                    <a:pt x="667" y="171"/>
                  </a:lnTo>
                  <a:lnTo>
                    <a:pt x="639" y="175"/>
                  </a:lnTo>
                  <a:lnTo>
                    <a:pt x="613" y="180"/>
                  </a:lnTo>
                  <a:lnTo>
                    <a:pt x="588" y="186"/>
                  </a:lnTo>
                  <a:lnTo>
                    <a:pt x="563" y="192"/>
                  </a:lnTo>
                  <a:lnTo>
                    <a:pt x="538" y="196"/>
                  </a:lnTo>
                  <a:lnTo>
                    <a:pt x="512" y="198"/>
                  </a:lnTo>
                  <a:lnTo>
                    <a:pt x="483" y="198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6" name="Freeform 369">
              <a:extLst>
                <a:ext uri="{FF2B5EF4-FFF2-40B4-BE49-F238E27FC236}">
                  <a16:creationId xmlns:a16="http://schemas.microsoft.com/office/drawing/2014/main" id="{CB5994C1-5D24-732A-9339-A11FC4102D1D}"/>
                </a:ext>
              </a:extLst>
            </p:cNvPr>
            <p:cNvSpPr>
              <a:spLocks/>
            </p:cNvSpPr>
            <p:nvPr/>
          </p:nvSpPr>
          <p:spPr bwMode="auto">
            <a:xfrm rot="121190">
              <a:off x="3951420" y="3285881"/>
              <a:ext cx="776879" cy="746816"/>
            </a:xfrm>
            <a:custGeom>
              <a:avLst/>
              <a:gdLst>
                <a:gd name="T0" fmla="*/ 1 w 746"/>
                <a:gd name="T1" fmla="*/ 5 h 706"/>
                <a:gd name="T2" fmla="*/ 1 w 746"/>
                <a:gd name="T3" fmla="*/ 4 h 706"/>
                <a:gd name="T4" fmla="*/ 1 w 746"/>
                <a:gd name="T5" fmla="*/ 4 h 706"/>
                <a:gd name="T6" fmla="*/ 1 w 746"/>
                <a:gd name="T7" fmla="*/ 4 h 706"/>
                <a:gd name="T8" fmla="*/ 1 w 746"/>
                <a:gd name="T9" fmla="*/ 4 h 706"/>
                <a:gd name="T10" fmla="*/ 1 w 746"/>
                <a:gd name="T11" fmla="*/ 4 h 706"/>
                <a:gd name="T12" fmla="*/ 1 w 746"/>
                <a:gd name="T13" fmla="*/ 4 h 706"/>
                <a:gd name="T14" fmla="*/ 1 w 746"/>
                <a:gd name="T15" fmla="*/ 3 h 706"/>
                <a:gd name="T16" fmla="*/ 1 w 746"/>
                <a:gd name="T17" fmla="*/ 3 h 706"/>
                <a:gd name="T18" fmla="*/ 1 w 746"/>
                <a:gd name="T19" fmla="*/ 3 h 706"/>
                <a:gd name="T20" fmla="*/ 1 w 746"/>
                <a:gd name="T21" fmla="*/ 3 h 706"/>
                <a:gd name="T22" fmla="*/ 1 w 746"/>
                <a:gd name="T23" fmla="*/ 2 h 706"/>
                <a:gd name="T24" fmla="*/ 1 w 746"/>
                <a:gd name="T25" fmla="*/ 1 h 706"/>
                <a:gd name="T26" fmla="*/ 1 w 746"/>
                <a:gd name="T27" fmla="*/ 1 h 706"/>
                <a:gd name="T28" fmla="*/ 1 w 746"/>
                <a:gd name="T29" fmla="*/ 1 h 706"/>
                <a:gd name="T30" fmla="*/ 2 w 746"/>
                <a:gd name="T31" fmla="*/ 1 h 706"/>
                <a:gd name="T32" fmla="*/ 2 w 746"/>
                <a:gd name="T33" fmla="*/ 1 h 706"/>
                <a:gd name="T34" fmla="*/ 2 w 746"/>
                <a:gd name="T35" fmla="*/ 1 h 706"/>
                <a:gd name="T36" fmla="*/ 2 w 746"/>
                <a:gd name="T37" fmla="*/ 1 h 706"/>
                <a:gd name="T38" fmla="*/ 2 w 746"/>
                <a:gd name="T39" fmla="*/ 1 h 706"/>
                <a:gd name="T40" fmla="*/ 2 w 746"/>
                <a:gd name="T41" fmla="*/ 1 h 706"/>
                <a:gd name="T42" fmla="*/ 2 w 746"/>
                <a:gd name="T43" fmla="*/ 1 h 706"/>
                <a:gd name="T44" fmla="*/ 3 w 746"/>
                <a:gd name="T45" fmla="*/ 1 h 706"/>
                <a:gd name="T46" fmla="*/ 3 w 746"/>
                <a:gd name="T47" fmla="*/ 1 h 706"/>
                <a:gd name="T48" fmla="*/ 3 w 746"/>
                <a:gd name="T49" fmla="*/ 1 h 706"/>
                <a:gd name="T50" fmla="*/ 3 w 746"/>
                <a:gd name="T51" fmla="*/ 1 h 706"/>
                <a:gd name="T52" fmla="*/ 4 w 746"/>
                <a:gd name="T53" fmla="*/ 1 h 706"/>
                <a:gd name="T54" fmla="*/ 4 w 746"/>
                <a:gd name="T55" fmla="*/ 1 h 706"/>
                <a:gd name="T56" fmla="*/ 4 w 746"/>
                <a:gd name="T57" fmla="*/ 1 h 706"/>
                <a:gd name="T58" fmla="*/ 4 w 746"/>
                <a:gd name="T59" fmla="*/ 1 h 706"/>
                <a:gd name="T60" fmla="*/ 4 w 746"/>
                <a:gd name="T61" fmla="*/ 1 h 706"/>
                <a:gd name="T62" fmla="*/ 4 w 746"/>
                <a:gd name="T63" fmla="*/ 1 h 706"/>
                <a:gd name="T64" fmla="*/ 4 w 746"/>
                <a:gd name="T65" fmla="*/ 1 h 706"/>
                <a:gd name="T66" fmla="*/ 4 w 746"/>
                <a:gd name="T67" fmla="*/ 1 h 706"/>
                <a:gd name="T68" fmla="*/ 4 w 746"/>
                <a:gd name="T69" fmla="*/ 1 h 706"/>
                <a:gd name="T70" fmla="*/ 4 w 746"/>
                <a:gd name="T71" fmla="*/ 1 h 706"/>
                <a:gd name="T72" fmla="*/ 4 w 746"/>
                <a:gd name="T73" fmla="*/ 2 h 706"/>
                <a:gd name="T74" fmla="*/ 4 w 746"/>
                <a:gd name="T75" fmla="*/ 2 h 706"/>
                <a:gd name="T76" fmla="*/ 4 w 746"/>
                <a:gd name="T77" fmla="*/ 2 h 706"/>
                <a:gd name="T78" fmla="*/ 4 w 746"/>
                <a:gd name="T79" fmla="*/ 2 h 706"/>
                <a:gd name="T80" fmla="*/ 4 w 746"/>
                <a:gd name="T81" fmla="*/ 2 h 706"/>
                <a:gd name="T82" fmla="*/ 4 w 746"/>
                <a:gd name="T83" fmla="*/ 2 h 706"/>
                <a:gd name="T84" fmla="*/ 4 w 746"/>
                <a:gd name="T85" fmla="*/ 2 h 706"/>
                <a:gd name="T86" fmla="*/ 4 w 746"/>
                <a:gd name="T87" fmla="*/ 3 h 706"/>
                <a:gd name="T88" fmla="*/ 4 w 746"/>
                <a:gd name="T89" fmla="*/ 3 h 706"/>
                <a:gd name="T90" fmla="*/ 4 w 746"/>
                <a:gd name="T91" fmla="*/ 3 h 706"/>
                <a:gd name="T92" fmla="*/ 3 w 746"/>
                <a:gd name="T93" fmla="*/ 3 h 706"/>
                <a:gd name="T94" fmla="*/ 3 w 746"/>
                <a:gd name="T95" fmla="*/ 3 h 706"/>
                <a:gd name="T96" fmla="*/ 3 w 746"/>
                <a:gd name="T97" fmla="*/ 3 h 706"/>
                <a:gd name="T98" fmla="*/ 3 w 746"/>
                <a:gd name="T99" fmla="*/ 4 h 706"/>
                <a:gd name="T100" fmla="*/ 3 w 746"/>
                <a:gd name="T101" fmla="*/ 4 h 706"/>
                <a:gd name="T102" fmla="*/ 3 w 746"/>
                <a:gd name="T103" fmla="*/ 4 h 706"/>
                <a:gd name="T104" fmla="*/ 3 w 746"/>
                <a:gd name="T105" fmla="*/ 4 h 706"/>
                <a:gd name="T106" fmla="*/ 3 w 746"/>
                <a:gd name="T107" fmla="*/ 4 h 706"/>
                <a:gd name="T108" fmla="*/ 3 w 746"/>
                <a:gd name="T109" fmla="*/ 4 h 706"/>
                <a:gd name="T110" fmla="*/ 3 w 746"/>
                <a:gd name="T111" fmla="*/ 4 h 706"/>
                <a:gd name="T112" fmla="*/ 2 w 746"/>
                <a:gd name="T113" fmla="*/ 4 h 706"/>
                <a:gd name="T114" fmla="*/ 2 w 746"/>
                <a:gd name="T115" fmla="*/ 4 h 706"/>
                <a:gd name="T116" fmla="*/ 2 w 746"/>
                <a:gd name="T117" fmla="*/ 4 h 706"/>
                <a:gd name="T118" fmla="*/ 1 w 746"/>
                <a:gd name="T119" fmla="*/ 5 h 706"/>
                <a:gd name="T120" fmla="*/ 1 w 746"/>
                <a:gd name="T121" fmla="*/ 6 h 7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46"/>
                <a:gd name="T184" fmla="*/ 0 h 706"/>
                <a:gd name="T185" fmla="*/ 746 w 746"/>
                <a:gd name="T186" fmla="*/ 706 h 7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46" h="706">
                  <a:moveTo>
                    <a:pt x="227" y="705"/>
                  </a:moveTo>
                  <a:lnTo>
                    <a:pt x="188" y="689"/>
                  </a:lnTo>
                  <a:lnTo>
                    <a:pt x="158" y="676"/>
                  </a:lnTo>
                  <a:lnTo>
                    <a:pt x="133" y="664"/>
                  </a:lnTo>
                  <a:lnTo>
                    <a:pt x="111" y="654"/>
                  </a:lnTo>
                  <a:lnTo>
                    <a:pt x="91" y="646"/>
                  </a:lnTo>
                  <a:lnTo>
                    <a:pt x="73" y="637"/>
                  </a:lnTo>
                  <a:lnTo>
                    <a:pt x="53" y="631"/>
                  </a:lnTo>
                  <a:lnTo>
                    <a:pt x="29" y="622"/>
                  </a:lnTo>
                  <a:lnTo>
                    <a:pt x="29" y="619"/>
                  </a:lnTo>
                  <a:lnTo>
                    <a:pt x="28" y="615"/>
                  </a:lnTo>
                  <a:lnTo>
                    <a:pt x="28" y="613"/>
                  </a:lnTo>
                  <a:lnTo>
                    <a:pt x="28" y="610"/>
                  </a:lnTo>
                  <a:lnTo>
                    <a:pt x="26" y="606"/>
                  </a:lnTo>
                  <a:lnTo>
                    <a:pt x="26" y="603"/>
                  </a:lnTo>
                  <a:lnTo>
                    <a:pt x="26" y="600"/>
                  </a:lnTo>
                  <a:lnTo>
                    <a:pt x="25" y="596"/>
                  </a:lnTo>
                  <a:lnTo>
                    <a:pt x="22" y="595"/>
                  </a:lnTo>
                  <a:lnTo>
                    <a:pt x="19" y="595"/>
                  </a:lnTo>
                  <a:lnTo>
                    <a:pt x="15" y="593"/>
                  </a:lnTo>
                  <a:lnTo>
                    <a:pt x="12" y="592"/>
                  </a:lnTo>
                  <a:lnTo>
                    <a:pt x="10" y="590"/>
                  </a:lnTo>
                  <a:lnTo>
                    <a:pt x="7" y="590"/>
                  </a:lnTo>
                  <a:lnTo>
                    <a:pt x="3" y="589"/>
                  </a:lnTo>
                  <a:lnTo>
                    <a:pt x="0" y="589"/>
                  </a:lnTo>
                  <a:lnTo>
                    <a:pt x="0" y="539"/>
                  </a:lnTo>
                  <a:lnTo>
                    <a:pt x="1" y="503"/>
                  </a:lnTo>
                  <a:lnTo>
                    <a:pt x="3" y="489"/>
                  </a:lnTo>
                  <a:lnTo>
                    <a:pt x="6" y="477"/>
                  </a:lnTo>
                  <a:lnTo>
                    <a:pt x="8" y="466"/>
                  </a:lnTo>
                  <a:lnTo>
                    <a:pt x="12" y="456"/>
                  </a:lnTo>
                  <a:lnTo>
                    <a:pt x="18" y="446"/>
                  </a:lnTo>
                  <a:lnTo>
                    <a:pt x="25" y="437"/>
                  </a:lnTo>
                  <a:lnTo>
                    <a:pt x="33" y="426"/>
                  </a:lnTo>
                  <a:lnTo>
                    <a:pt x="43" y="415"/>
                  </a:lnTo>
                  <a:lnTo>
                    <a:pt x="66" y="387"/>
                  </a:lnTo>
                  <a:lnTo>
                    <a:pt x="98" y="351"/>
                  </a:lnTo>
                  <a:lnTo>
                    <a:pt x="101" y="349"/>
                  </a:lnTo>
                  <a:lnTo>
                    <a:pt x="104" y="349"/>
                  </a:lnTo>
                  <a:lnTo>
                    <a:pt x="107" y="348"/>
                  </a:lnTo>
                  <a:lnTo>
                    <a:pt x="109" y="347"/>
                  </a:lnTo>
                  <a:lnTo>
                    <a:pt x="111" y="345"/>
                  </a:lnTo>
                  <a:lnTo>
                    <a:pt x="114" y="345"/>
                  </a:lnTo>
                  <a:lnTo>
                    <a:pt x="118" y="344"/>
                  </a:lnTo>
                  <a:lnTo>
                    <a:pt x="120" y="344"/>
                  </a:lnTo>
                  <a:lnTo>
                    <a:pt x="141" y="311"/>
                  </a:lnTo>
                  <a:lnTo>
                    <a:pt x="161" y="284"/>
                  </a:lnTo>
                  <a:lnTo>
                    <a:pt x="179" y="262"/>
                  </a:lnTo>
                  <a:lnTo>
                    <a:pt x="195" y="241"/>
                  </a:lnTo>
                  <a:lnTo>
                    <a:pt x="202" y="230"/>
                  </a:lnTo>
                  <a:lnTo>
                    <a:pt x="209" y="219"/>
                  </a:lnTo>
                  <a:lnTo>
                    <a:pt x="217" y="207"/>
                  </a:lnTo>
                  <a:lnTo>
                    <a:pt x="224" y="193"/>
                  </a:lnTo>
                  <a:lnTo>
                    <a:pt x="230" y="178"/>
                  </a:lnTo>
                  <a:lnTo>
                    <a:pt x="237" y="161"/>
                  </a:lnTo>
                  <a:lnTo>
                    <a:pt x="242" y="142"/>
                  </a:lnTo>
                  <a:lnTo>
                    <a:pt x="249" y="120"/>
                  </a:lnTo>
                  <a:lnTo>
                    <a:pt x="259" y="104"/>
                  </a:lnTo>
                  <a:lnTo>
                    <a:pt x="267" y="89"/>
                  </a:lnTo>
                  <a:lnTo>
                    <a:pt x="277" y="74"/>
                  </a:lnTo>
                  <a:lnTo>
                    <a:pt x="288" y="60"/>
                  </a:lnTo>
                  <a:lnTo>
                    <a:pt x="298" y="45"/>
                  </a:lnTo>
                  <a:lnTo>
                    <a:pt x="307" y="30"/>
                  </a:lnTo>
                  <a:lnTo>
                    <a:pt x="317" y="16"/>
                  </a:lnTo>
                  <a:lnTo>
                    <a:pt x="327" y="0"/>
                  </a:lnTo>
                  <a:lnTo>
                    <a:pt x="332" y="2"/>
                  </a:lnTo>
                  <a:lnTo>
                    <a:pt x="337" y="2"/>
                  </a:lnTo>
                  <a:lnTo>
                    <a:pt x="342" y="2"/>
                  </a:lnTo>
                  <a:lnTo>
                    <a:pt x="348" y="3"/>
                  </a:lnTo>
                  <a:lnTo>
                    <a:pt x="353" y="3"/>
                  </a:lnTo>
                  <a:lnTo>
                    <a:pt x="359" y="3"/>
                  </a:lnTo>
                  <a:lnTo>
                    <a:pt x="364" y="5"/>
                  </a:lnTo>
                  <a:lnTo>
                    <a:pt x="370" y="5"/>
                  </a:lnTo>
                  <a:lnTo>
                    <a:pt x="377" y="20"/>
                  </a:lnTo>
                  <a:lnTo>
                    <a:pt x="382" y="31"/>
                  </a:lnTo>
                  <a:lnTo>
                    <a:pt x="386" y="39"/>
                  </a:lnTo>
                  <a:lnTo>
                    <a:pt x="391" y="45"/>
                  </a:lnTo>
                  <a:lnTo>
                    <a:pt x="393" y="49"/>
                  </a:lnTo>
                  <a:lnTo>
                    <a:pt x="396" y="52"/>
                  </a:lnTo>
                  <a:lnTo>
                    <a:pt x="400" y="54"/>
                  </a:lnTo>
                  <a:lnTo>
                    <a:pt x="403" y="56"/>
                  </a:lnTo>
                  <a:lnTo>
                    <a:pt x="406" y="54"/>
                  </a:lnTo>
                  <a:lnTo>
                    <a:pt x="407" y="52"/>
                  </a:lnTo>
                  <a:lnTo>
                    <a:pt x="409" y="50"/>
                  </a:lnTo>
                  <a:lnTo>
                    <a:pt x="410" y="48"/>
                  </a:lnTo>
                  <a:lnTo>
                    <a:pt x="413" y="46"/>
                  </a:lnTo>
                  <a:lnTo>
                    <a:pt x="414" y="45"/>
                  </a:lnTo>
                  <a:lnTo>
                    <a:pt x="417" y="43"/>
                  </a:lnTo>
                  <a:lnTo>
                    <a:pt x="418" y="41"/>
                  </a:lnTo>
                  <a:lnTo>
                    <a:pt x="429" y="42"/>
                  </a:lnTo>
                  <a:lnTo>
                    <a:pt x="439" y="43"/>
                  </a:lnTo>
                  <a:lnTo>
                    <a:pt x="445" y="46"/>
                  </a:lnTo>
                  <a:lnTo>
                    <a:pt x="450" y="48"/>
                  </a:lnTo>
                  <a:lnTo>
                    <a:pt x="456" y="52"/>
                  </a:lnTo>
                  <a:lnTo>
                    <a:pt x="463" y="56"/>
                  </a:lnTo>
                  <a:lnTo>
                    <a:pt x="472" y="61"/>
                  </a:lnTo>
                  <a:lnTo>
                    <a:pt x="483" y="67"/>
                  </a:lnTo>
                  <a:lnTo>
                    <a:pt x="490" y="64"/>
                  </a:lnTo>
                  <a:lnTo>
                    <a:pt x="497" y="63"/>
                  </a:lnTo>
                  <a:lnTo>
                    <a:pt x="504" y="60"/>
                  </a:lnTo>
                  <a:lnTo>
                    <a:pt x="511" y="60"/>
                  </a:lnTo>
                  <a:lnTo>
                    <a:pt x="522" y="59"/>
                  </a:lnTo>
                  <a:lnTo>
                    <a:pt x="537" y="59"/>
                  </a:lnTo>
                  <a:lnTo>
                    <a:pt x="558" y="59"/>
                  </a:lnTo>
                  <a:lnTo>
                    <a:pt x="585" y="59"/>
                  </a:lnTo>
                  <a:lnTo>
                    <a:pt x="593" y="64"/>
                  </a:lnTo>
                  <a:lnTo>
                    <a:pt x="604" y="68"/>
                  </a:lnTo>
                  <a:lnTo>
                    <a:pt x="616" y="71"/>
                  </a:lnTo>
                  <a:lnTo>
                    <a:pt x="632" y="74"/>
                  </a:lnTo>
                  <a:lnTo>
                    <a:pt x="647" y="75"/>
                  </a:lnTo>
                  <a:lnTo>
                    <a:pt x="663" y="77"/>
                  </a:lnTo>
                  <a:lnTo>
                    <a:pt x="679" y="78"/>
                  </a:lnTo>
                  <a:lnTo>
                    <a:pt x="694" y="79"/>
                  </a:lnTo>
                  <a:lnTo>
                    <a:pt x="694" y="77"/>
                  </a:lnTo>
                  <a:lnTo>
                    <a:pt x="695" y="74"/>
                  </a:lnTo>
                  <a:lnTo>
                    <a:pt x="695" y="71"/>
                  </a:lnTo>
                  <a:lnTo>
                    <a:pt x="697" y="68"/>
                  </a:lnTo>
                  <a:lnTo>
                    <a:pt x="698" y="66"/>
                  </a:lnTo>
                  <a:lnTo>
                    <a:pt x="699" y="63"/>
                  </a:lnTo>
                  <a:lnTo>
                    <a:pt x="699" y="61"/>
                  </a:lnTo>
                  <a:lnTo>
                    <a:pt x="701" y="59"/>
                  </a:lnTo>
                  <a:lnTo>
                    <a:pt x="705" y="59"/>
                  </a:lnTo>
                  <a:lnTo>
                    <a:pt x="708" y="59"/>
                  </a:lnTo>
                  <a:lnTo>
                    <a:pt x="712" y="60"/>
                  </a:lnTo>
                  <a:lnTo>
                    <a:pt x="715" y="60"/>
                  </a:lnTo>
                  <a:lnTo>
                    <a:pt x="719" y="60"/>
                  </a:lnTo>
                  <a:lnTo>
                    <a:pt x="723" y="61"/>
                  </a:lnTo>
                  <a:lnTo>
                    <a:pt x="726" y="61"/>
                  </a:lnTo>
                  <a:lnTo>
                    <a:pt x="730" y="61"/>
                  </a:lnTo>
                  <a:lnTo>
                    <a:pt x="731" y="67"/>
                  </a:lnTo>
                  <a:lnTo>
                    <a:pt x="733" y="70"/>
                  </a:lnTo>
                  <a:lnTo>
                    <a:pt x="734" y="74"/>
                  </a:lnTo>
                  <a:lnTo>
                    <a:pt x="736" y="79"/>
                  </a:lnTo>
                  <a:lnTo>
                    <a:pt x="736" y="85"/>
                  </a:lnTo>
                  <a:lnTo>
                    <a:pt x="736" y="93"/>
                  </a:lnTo>
                  <a:lnTo>
                    <a:pt x="736" y="104"/>
                  </a:lnTo>
                  <a:lnTo>
                    <a:pt x="736" y="120"/>
                  </a:lnTo>
                  <a:lnTo>
                    <a:pt x="731" y="124"/>
                  </a:lnTo>
                  <a:lnTo>
                    <a:pt x="729" y="131"/>
                  </a:lnTo>
                  <a:lnTo>
                    <a:pt x="727" y="138"/>
                  </a:lnTo>
                  <a:lnTo>
                    <a:pt x="726" y="144"/>
                  </a:lnTo>
                  <a:lnTo>
                    <a:pt x="727" y="161"/>
                  </a:lnTo>
                  <a:lnTo>
                    <a:pt x="731" y="179"/>
                  </a:lnTo>
                  <a:lnTo>
                    <a:pt x="736" y="197"/>
                  </a:lnTo>
                  <a:lnTo>
                    <a:pt x="741" y="218"/>
                  </a:lnTo>
                  <a:lnTo>
                    <a:pt x="744" y="239"/>
                  </a:lnTo>
                  <a:lnTo>
                    <a:pt x="745" y="258"/>
                  </a:lnTo>
                  <a:lnTo>
                    <a:pt x="733" y="258"/>
                  </a:lnTo>
                  <a:lnTo>
                    <a:pt x="723" y="258"/>
                  </a:lnTo>
                  <a:lnTo>
                    <a:pt x="716" y="257"/>
                  </a:lnTo>
                  <a:lnTo>
                    <a:pt x="709" y="255"/>
                  </a:lnTo>
                  <a:lnTo>
                    <a:pt x="702" y="254"/>
                  </a:lnTo>
                  <a:lnTo>
                    <a:pt x="697" y="253"/>
                  </a:lnTo>
                  <a:lnTo>
                    <a:pt x="690" y="251"/>
                  </a:lnTo>
                  <a:lnTo>
                    <a:pt x="681" y="251"/>
                  </a:lnTo>
                  <a:lnTo>
                    <a:pt x="681" y="254"/>
                  </a:lnTo>
                  <a:lnTo>
                    <a:pt x="681" y="255"/>
                  </a:lnTo>
                  <a:lnTo>
                    <a:pt x="681" y="259"/>
                  </a:lnTo>
                  <a:lnTo>
                    <a:pt x="681" y="262"/>
                  </a:lnTo>
                  <a:lnTo>
                    <a:pt x="681" y="265"/>
                  </a:lnTo>
                  <a:lnTo>
                    <a:pt x="681" y="268"/>
                  </a:lnTo>
                  <a:lnTo>
                    <a:pt x="681" y="271"/>
                  </a:lnTo>
                  <a:lnTo>
                    <a:pt x="681" y="273"/>
                  </a:lnTo>
                  <a:lnTo>
                    <a:pt x="679" y="275"/>
                  </a:lnTo>
                  <a:lnTo>
                    <a:pt x="675" y="275"/>
                  </a:lnTo>
                  <a:lnTo>
                    <a:pt x="672" y="275"/>
                  </a:lnTo>
                  <a:lnTo>
                    <a:pt x="668" y="276"/>
                  </a:lnTo>
                  <a:lnTo>
                    <a:pt x="665" y="276"/>
                  </a:lnTo>
                  <a:lnTo>
                    <a:pt x="662" y="277"/>
                  </a:lnTo>
                  <a:lnTo>
                    <a:pt x="658" y="279"/>
                  </a:lnTo>
                  <a:lnTo>
                    <a:pt x="655" y="279"/>
                  </a:lnTo>
                  <a:lnTo>
                    <a:pt x="654" y="289"/>
                  </a:lnTo>
                  <a:lnTo>
                    <a:pt x="652" y="300"/>
                  </a:lnTo>
                  <a:lnTo>
                    <a:pt x="652" y="309"/>
                  </a:lnTo>
                  <a:lnTo>
                    <a:pt x="651" y="319"/>
                  </a:lnTo>
                  <a:lnTo>
                    <a:pt x="650" y="329"/>
                  </a:lnTo>
                  <a:lnTo>
                    <a:pt x="650" y="338"/>
                  </a:lnTo>
                  <a:lnTo>
                    <a:pt x="648" y="349"/>
                  </a:lnTo>
                  <a:lnTo>
                    <a:pt x="647" y="359"/>
                  </a:lnTo>
                  <a:lnTo>
                    <a:pt x="641" y="361"/>
                  </a:lnTo>
                  <a:lnTo>
                    <a:pt x="636" y="361"/>
                  </a:lnTo>
                  <a:lnTo>
                    <a:pt x="630" y="362"/>
                  </a:lnTo>
                  <a:lnTo>
                    <a:pt x="625" y="363"/>
                  </a:lnTo>
                  <a:lnTo>
                    <a:pt x="619" y="363"/>
                  </a:lnTo>
                  <a:lnTo>
                    <a:pt x="615" y="365"/>
                  </a:lnTo>
                  <a:lnTo>
                    <a:pt x="609" y="366"/>
                  </a:lnTo>
                  <a:lnTo>
                    <a:pt x="604" y="367"/>
                  </a:lnTo>
                  <a:lnTo>
                    <a:pt x="601" y="377"/>
                  </a:lnTo>
                  <a:lnTo>
                    <a:pt x="600" y="387"/>
                  </a:lnTo>
                  <a:lnTo>
                    <a:pt x="598" y="397"/>
                  </a:lnTo>
                  <a:lnTo>
                    <a:pt x="597" y="406"/>
                  </a:lnTo>
                  <a:lnTo>
                    <a:pt x="598" y="417"/>
                  </a:lnTo>
                  <a:lnTo>
                    <a:pt x="600" y="428"/>
                  </a:lnTo>
                  <a:lnTo>
                    <a:pt x="604" y="439"/>
                  </a:lnTo>
                  <a:lnTo>
                    <a:pt x="609" y="453"/>
                  </a:lnTo>
                  <a:lnTo>
                    <a:pt x="607" y="463"/>
                  </a:lnTo>
                  <a:lnTo>
                    <a:pt x="604" y="471"/>
                  </a:lnTo>
                  <a:lnTo>
                    <a:pt x="601" y="478"/>
                  </a:lnTo>
                  <a:lnTo>
                    <a:pt x="598" y="485"/>
                  </a:lnTo>
                  <a:lnTo>
                    <a:pt x="594" y="493"/>
                  </a:lnTo>
                  <a:lnTo>
                    <a:pt x="591" y="500"/>
                  </a:lnTo>
                  <a:lnTo>
                    <a:pt x="587" y="510"/>
                  </a:lnTo>
                  <a:lnTo>
                    <a:pt x="585" y="520"/>
                  </a:lnTo>
                  <a:lnTo>
                    <a:pt x="587" y="520"/>
                  </a:lnTo>
                  <a:lnTo>
                    <a:pt x="589" y="520"/>
                  </a:lnTo>
                  <a:lnTo>
                    <a:pt x="591" y="520"/>
                  </a:lnTo>
                  <a:lnTo>
                    <a:pt x="593" y="520"/>
                  </a:lnTo>
                  <a:lnTo>
                    <a:pt x="596" y="520"/>
                  </a:lnTo>
                  <a:lnTo>
                    <a:pt x="597" y="520"/>
                  </a:lnTo>
                  <a:lnTo>
                    <a:pt x="600" y="520"/>
                  </a:lnTo>
                  <a:lnTo>
                    <a:pt x="601" y="520"/>
                  </a:lnTo>
                  <a:lnTo>
                    <a:pt x="601" y="527"/>
                  </a:lnTo>
                  <a:lnTo>
                    <a:pt x="600" y="534"/>
                  </a:lnTo>
                  <a:lnTo>
                    <a:pt x="600" y="541"/>
                  </a:lnTo>
                  <a:lnTo>
                    <a:pt x="598" y="547"/>
                  </a:lnTo>
                  <a:lnTo>
                    <a:pt x="597" y="556"/>
                  </a:lnTo>
                  <a:lnTo>
                    <a:pt x="597" y="563"/>
                  </a:lnTo>
                  <a:lnTo>
                    <a:pt x="597" y="570"/>
                  </a:lnTo>
                  <a:lnTo>
                    <a:pt x="596" y="577"/>
                  </a:lnTo>
                  <a:lnTo>
                    <a:pt x="582" y="585"/>
                  </a:lnTo>
                  <a:lnTo>
                    <a:pt x="568" y="592"/>
                  </a:lnTo>
                  <a:lnTo>
                    <a:pt x="553" y="597"/>
                  </a:lnTo>
                  <a:lnTo>
                    <a:pt x="539" y="601"/>
                  </a:lnTo>
                  <a:lnTo>
                    <a:pt x="510" y="607"/>
                  </a:lnTo>
                  <a:lnTo>
                    <a:pt x="482" y="611"/>
                  </a:lnTo>
                  <a:lnTo>
                    <a:pt x="456" y="613"/>
                  </a:lnTo>
                  <a:lnTo>
                    <a:pt x="434" y="613"/>
                  </a:lnTo>
                  <a:lnTo>
                    <a:pt x="414" y="613"/>
                  </a:lnTo>
                  <a:lnTo>
                    <a:pt x="402" y="614"/>
                  </a:lnTo>
                  <a:lnTo>
                    <a:pt x="388" y="615"/>
                  </a:lnTo>
                  <a:lnTo>
                    <a:pt x="374" y="617"/>
                  </a:lnTo>
                  <a:lnTo>
                    <a:pt x="360" y="618"/>
                  </a:lnTo>
                  <a:lnTo>
                    <a:pt x="346" y="619"/>
                  </a:lnTo>
                  <a:lnTo>
                    <a:pt x="332" y="621"/>
                  </a:lnTo>
                  <a:lnTo>
                    <a:pt x="319" y="622"/>
                  </a:lnTo>
                  <a:lnTo>
                    <a:pt x="306" y="624"/>
                  </a:lnTo>
                  <a:lnTo>
                    <a:pt x="292" y="625"/>
                  </a:lnTo>
                  <a:lnTo>
                    <a:pt x="283" y="642"/>
                  </a:lnTo>
                  <a:lnTo>
                    <a:pt x="274" y="654"/>
                  </a:lnTo>
                  <a:lnTo>
                    <a:pt x="266" y="664"/>
                  </a:lnTo>
                  <a:lnTo>
                    <a:pt x="258" y="672"/>
                  </a:lnTo>
                  <a:lnTo>
                    <a:pt x="251" y="680"/>
                  </a:lnTo>
                  <a:lnTo>
                    <a:pt x="242" y="687"/>
                  </a:lnTo>
                  <a:lnTo>
                    <a:pt x="235" y="696"/>
                  </a:lnTo>
                  <a:lnTo>
                    <a:pt x="227" y="705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7" name="Freeform 370">
              <a:extLst>
                <a:ext uri="{FF2B5EF4-FFF2-40B4-BE49-F238E27FC236}">
                  <a16:creationId xmlns:a16="http://schemas.microsoft.com/office/drawing/2014/main" id="{66930F67-9F65-CCB7-AEC8-6D093EFA1EA9}"/>
                </a:ext>
              </a:extLst>
            </p:cNvPr>
            <p:cNvSpPr>
              <a:spLocks/>
            </p:cNvSpPr>
            <p:nvPr/>
          </p:nvSpPr>
          <p:spPr bwMode="auto">
            <a:xfrm rot="130686">
              <a:off x="4475850" y="3545839"/>
              <a:ext cx="94668" cy="49587"/>
            </a:xfrm>
            <a:custGeom>
              <a:avLst/>
              <a:gdLst>
                <a:gd name="T0" fmla="*/ 0 w 92"/>
                <a:gd name="T1" fmla="*/ 1 h 47"/>
                <a:gd name="T2" fmla="*/ 1 w 92"/>
                <a:gd name="T3" fmla="*/ 1 h 47"/>
                <a:gd name="T4" fmla="*/ 1 w 92"/>
                <a:gd name="T5" fmla="*/ 1 h 47"/>
                <a:gd name="T6" fmla="*/ 1 w 92"/>
                <a:gd name="T7" fmla="*/ 1 h 47"/>
                <a:gd name="T8" fmla="*/ 1 w 92"/>
                <a:gd name="T9" fmla="*/ 1 h 47"/>
                <a:gd name="T10" fmla="*/ 1 w 92"/>
                <a:gd name="T11" fmla="*/ 1 h 47"/>
                <a:gd name="T12" fmla="*/ 1 w 92"/>
                <a:gd name="T13" fmla="*/ 1 h 47"/>
                <a:gd name="T14" fmla="*/ 1 w 92"/>
                <a:gd name="T15" fmla="*/ 1 h 47"/>
                <a:gd name="T16" fmla="*/ 1 w 92"/>
                <a:gd name="T17" fmla="*/ 1 h 47"/>
                <a:gd name="T18" fmla="*/ 1 w 92"/>
                <a:gd name="T19" fmla="*/ 1 h 47"/>
                <a:gd name="T20" fmla="*/ 1 w 92"/>
                <a:gd name="T21" fmla="*/ 1 h 47"/>
                <a:gd name="T22" fmla="*/ 1 w 92"/>
                <a:gd name="T23" fmla="*/ 1 h 47"/>
                <a:gd name="T24" fmla="*/ 1 w 92"/>
                <a:gd name="T25" fmla="*/ 1 h 47"/>
                <a:gd name="T26" fmla="*/ 1 w 92"/>
                <a:gd name="T27" fmla="*/ 1 h 47"/>
                <a:gd name="T28" fmla="*/ 1 w 92"/>
                <a:gd name="T29" fmla="*/ 1 h 47"/>
                <a:gd name="T30" fmla="*/ 1 w 92"/>
                <a:gd name="T31" fmla="*/ 1 h 47"/>
                <a:gd name="T32" fmla="*/ 1 w 92"/>
                <a:gd name="T33" fmla="*/ 0 h 47"/>
                <a:gd name="T34" fmla="*/ 1 w 92"/>
                <a:gd name="T35" fmla="*/ 1 h 47"/>
                <a:gd name="T36" fmla="*/ 1 w 92"/>
                <a:gd name="T37" fmla="*/ 1 h 47"/>
                <a:gd name="T38" fmla="*/ 1 w 92"/>
                <a:gd name="T39" fmla="*/ 1 h 47"/>
                <a:gd name="T40" fmla="*/ 1 w 92"/>
                <a:gd name="T41" fmla="*/ 1 h 47"/>
                <a:gd name="T42" fmla="*/ 1 w 92"/>
                <a:gd name="T43" fmla="*/ 1 h 47"/>
                <a:gd name="T44" fmla="*/ 1 w 92"/>
                <a:gd name="T45" fmla="*/ 1 h 47"/>
                <a:gd name="T46" fmla="*/ 1 w 92"/>
                <a:gd name="T47" fmla="*/ 1 h 47"/>
                <a:gd name="T48" fmla="*/ 1 w 92"/>
                <a:gd name="T49" fmla="*/ 1 h 47"/>
                <a:gd name="T50" fmla="*/ 1 w 92"/>
                <a:gd name="T51" fmla="*/ 1 h 47"/>
                <a:gd name="T52" fmla="*/ 1 w 92"/>
                <a:gd name="T53" fmla="*/ 1 h 47"/>
                <a:gd name="T54" fmla="*/ 1 w 92"/>
                <a:gd name="T55" fmla="*/ 1 h 47"/>
                <a:gd name="T56" fmla="*/ 1 w 92"/>
                <a:gd name="T57" fmla="*/ 1 h 47"/>
                <a:gd name="T58" fmla="*/ 1 w 92"/>
                <a:gd name="T59" fmla="*/ 1 h 47"/>
                <a:gd name="T60" fmla="*/ 1 w 92"/>
                <a:gd name="T61" fmla="*/ 1 h 47"/>
                <a:gd name="T62" fmla="*/ 1 w 92"/>
                <a:gd name="T63" fmla="*/ 1 h 47"/>
                <a:gd name="T64" fmla="*/ 0 w 92"/>
                <a:gd name="T65" fmla="*/ 1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2"/>
                <a:gd name="T100" fmla="*/ 0 h 47"/>
                <a:gd name="T101" fmla="*/ 92 w 92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2" h="47">
                  <a:moveTo>
                    <a:pt x="0" y="46"/>
                  </a:moveTo>
                  <a:lnTo>
                    <a:pt x="1" y="42"/>
                  </a:lnTo>
                  <a:lnTo>
                    <a:pt x="1" y="36"/>
                  </a:lnTo>
                  <a:lnTo>
                    <a:pt x="2" y="30"/>
                  </a:lnTo>
                  <a:lnTo>
                    <a:pt x="4" y="26"/>
                  </a:lnTo>
                  <a:lnTo>
                    <a:pt x="5" y="21"/>
                  </a:lnTo>
                  <a:lnTo>
                    <a:pt x="5" y="15"/>
                  </a:lnTo>
                  <a:lnTo>
                    <a:pt x="7" y="11"/>
                  </a:lnTo>
                  <a:lnTo>
                    <a:pt x="8" y="6"/>
                  </a:lnTo>
                  <a:lnTo>
                    <a:pt x="18" y="6"/>
                  </a:lnTo>
                  <a:lnTo>
                    <a:pt x="29" y="4"/>
                  </a:lnTo>
                  <a:lnTo>
                    <a:pt x="39" y="4"/>
                  </a:lnTo>
                  <a:lnTo>
                    <a:pt x="50" y="3"/>
                  </a:lnTo>
                  <a:lnTo>
                    <a:pt x="59" y="1"/>
                  </a:lnTo>
                  <a:lnTo>
                    <a:pt x="70" y="1"/>
                  </a:lnTo>
                  <a:lnTo>
                    <a:pt x="81" y="1"/>
                  </a:lnTo>
                  <a:lnTo>
                    <a:pt x="91" y="0"/>
                  </a:lnTo>
                  <a:lnTo>
                    <a:pt x="91" y="6"/>
                  </a:lnTo>
                  <a:lnTo>
                    <a:pt x="91" y="11"/>
                  </a:lnTo>
                  <a:lnTo>
                    <a:pt x="90" y="15"/>
                  </a:lnTo>
                  <a:lnTo>
                    <a:pt x="90" y="21"/>
                  </a:lnTo>
                  <a:lnTo>
                    <a:pt x="90" y="26"/>
                  </a:lnTo>
                  <a:lnTo>
                    <a:pt x="88" y="32"/>
                  </a:lnTo>
                  <a:lnTo>
                    <a:pt x="88" y="37"/>
                  </a:lnTo>
                  <a:lnTo>
                    <a:pt x="88" y="43"/>
                  </a:lnTo>
                  <a:lnTo>
                    <a:pt x="77" y="43"/>
                  </a:lnTo>
                  <a:lnTo>
                    <a:pt x="66" y="43"/>
                  </a:lnTo>
                  <a:lnTo>
                    <a:pt x="55" y="44"/>
                  </a:lnTo>
                  <a:lnTo>
                    <a:pt x="44" y="44"/>
                  </a:lnTo>
                  <a:lnTo>
                    <a:pt x="33" y="44"/>
                  </a:lnTo>
                  <a:lnTo>
                    <a:pt x="22" y="46"/>
                  </a:lnTo>
                  <a:lnTo>
                    <a:pt x="11" y="46"/>
                  </a:lnTo>
                  <a:lnTo>
                    <a:pt x="0" y="46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8" name="Freeform 371">
              <a:extLst>
                <a:ext uri="{FF2B5EF4-FFF2-40B4-BE49-F238E27FC236}">
                  <a16:creationId xmlns:a16="http://schemas.microsoft.com/office/drawing/2014/main" id="{ABCF07E2-04F8-0053-5058-FD2ED1CAE72A}"/>
                </a:ext>
              </a:extLst>
            </p:cNvPr>
            <p:cNvSpPr>
              <a:spLocks/>
            </p:cNvSpPr>
            <p:nvPr/>
          </p:nvSpPr>
          <p:spPr bwMode="auto">
            <a:xfrm rot="114239">
              <a:off x="5587826" y="2734410"/>
              <a:ext cx="429763" cy="231407"/>
            </a:xfrm>
            <a:custGeom>
              <a:avLst/>
              <a:gdLst>
                <a:gd name="T0" fmla="*/ 1 w 410"/>
                <a:gd name="T1" fmla="*/ 2 h 216"/>
                <a:gd name="T2" fmla="*/ 1 w 410"/>
                <a:gd name="T3" fmla="*/ 2 h 216"/>
                <a:gd name="T4" fmla="*/ 1 w 410"/>
                <a:gd name="T5" fmla="*/ 1 h 216"/>
                <a:gd name="T6" fmla="*/ 1 w 410"/>
                <a:gd name="T7" fmla="*/ 1 h 216"/>
                <a:gd name="T8" fmla="*/ 1 w 410"/>
                <a:gd name="T9" fmla="*/ 1 h 216"/>
                <a:gd name="T10" fmla="*/ 1 w 410"/>
                <a:gd name="T11" fmla="*/ 1 h 216"/>
                <a:gd name="T12" fmla="*/ 1 w 410"/>
                <a:gd name="T13" fmla="*/ 1 h 216"/>
                <a:gd name="T14" fmla="*/ 1 w 410"/>
                <a:gd name="T15" fmla="*/ 1 h 216"/>
                <a:gd name="T16" fmla="*/ 1 w 410"/>
                <a:gd name="T17" fmla="*/ 1 h 216"/>
                <a:gd name="T18" fmla="*/ 1 w 410"/>
                <a:gd name="T19" fmla="*/ 1 h 216"/>
                <a:gd name="T20" fmla="*/ 1 w 410"/>
                <a:gd name="T21" fmla="*/ 1 h 216"/>
                <a:gd name="T22" fmla="*/ 1 w 410"/>
                <a:gd name="T23" fmla="*/ 1 h 216"/>
                <a:gd name="T24" fmla="*/ 1 w 410"/>
                <a:gd name="T25" fmla="*/ 1 h 216"/>
                <a:gd name="T26" fmla="*/ 1 w 410"/>
                <a:gd name="T27" fmla="*/ 1 h 216"/>
                <a:gd name="T28" fmla="*/ 1 w 410"/>
                <a:gd name="T29" fmla="*/ 1 h 216"/>
                <a:gd name="T30" fmla="*/ 1 w 410"/>
                <a:gd name="T31" fmla="*/ 1 h 216"/>
                <a:gd name="T32" fmla="*/ 1 w 410"/>
                <a:gd name="T33" fmla="*/ 1 h 216"/>
                <a:gd name="T34" fmla="*/ 1 w 410"/>
                <a:gd name="T35" fmla="*/ 1 h 216"/>
                <a:gd name="T36" fmla="*/ 1 w 410"/>
                <a:gd name="T37" fmla="*/ 1 h 216"/>
                <a:gd name="T38" fmla="*/ 1 w 410"/>
                <a:gd name="T39" fmla="*/ 1 h 216"/>
                <a:gd name="T40" fmla="*/ 1 w 410"/>
                <a:gd name="T41" fmla="*/ 1 h 216"/>
                <a:gd name="T42" fmla="*/ 1 w 410"/>
                <a:gd name="T43" fmla="*/ 1 h 216"/>
                <a:gd name="T44" fmla="*/ 1 w 410"/>
                <a:gd name="T45" fmla="*/ 1 h 216"/>
                <a:gd name="T46" fmla="*/ 1 w 410"/>
                <a:gd name="T47" fmla="*/ 1 h 216"/>
                <a:gd name="T48" fmla="*/ 1 w 410"/>
                <a:gd name="T49" fmla="*/ 1 h 216"/>
                <a:gd name="T50" fmla="*/ 1 w 410"/>
                <a:gd name="T51" fmla="*/ 1 h 216"/>
                <a:gd name="T52" fmla="*/ 1 w 410"/>
                <a:gd name="T53" fmla="*/ 1 h 216"/>
                <a:gd name="T54" fmla="*/ 1 w 410"/>
                <a:gd name="T55" fmla="*/ 1 h 216"/>
                <a:gd name="T56" fmla="*/ 1 w 410"/>
                <a:gd name="T57" fmla="*/ 1 h 216"/>
                <a:gd name="T58" fmla="*/ 1 w 410"/>
                <a:gd name="T59" fmla="*/ 1 h 216"/>
                <a:gd name="T60" fmla="*/ 1 w 410"/>
                <a:gd name="T61" fmla="*/ 1 h 216"/>
                <a:gd name="T62" fmla="*/ 1 w 410"/>
                <a:gd name="T63" fmla="*/ 1 h 216"/>
                <a:gd name="T64" fmla="*/ 1 w 410"/>
                <a:gd name="T65" fmla="*/ 1 h 216"/>
                <a:gd name="T66" fmla="*/ 1 w 410"/>
                <a:gd name="T67" fmla="*/ 1 h 216"/>
                <a:gd name="T68" fmla="*/ 1 w 410"/>
                <a:gd name="T69" fmla="*/ 1 h 216"/>
                <a:gd name="T70" fmla="*/ 1 w 410"/>
                <a:gd name="T71" fmla="*/ 1 h 216"/>
                <a:gd name="T72" fmla="*/ 1 w 410"/>
                <a:gd name="T73" fmla="*/ 1 h 216"/>
                <a:gd name="T74" fmla="*/ 1 w 410"/>
                <a:gd name="T75" fmla="*/ 1 h 216"/>
                <a:gd name="T76" fmla="*/ 1 w 410"/>
                <a:gd name="T77" fmla="*/ 1 h 216"/>
                <a:gd name="T78" fmla="*/ 1 w 410"/>
                <a:gd name="T79" fmla="*/ 1 h 216"/>
                <a:gd name="T80" fmla="*/ 2 w 410"/>
                <a:gd name="T81" fmla="*/ 1 h 216"/>
                <a:gd name="T82" fmla="*/ 2 w 410"/>
                <a:gd name="T83" fmla="*/ 1 h 216"/>
                <a:gd name="T84" fmla="*/ 2 w 410"/>
                <a:gd name="T85" fmla="*/ 1 h 216"/>
                <a:gd name="T86" fmla="*/ 2 w 410"/>
                <a:gd name="T87" fmla="*/ 1 h 216"/>
                <a:gd name="T88" fmla="*/ 2 w 410"/>
                <a:gd name="T89" fmla="*/ 1 h 216"/>
                <a:gd name="T90" fmla="*/ 3 w 410"/>
                <a:gd name="T91" fmla="*/ 1 h 216"/>
                <a:gd name="T92" fmla="*/ 2 w 410"/>
                <a:gd name="T93" fmla="*/ 1 h 216"/>
                <a:gd name="T94" fmla="*/ 2 w 410"/>
                <a:gd name="T95" fmla="*/ 1 h 216"/>
                <a:gd name="T96" fmla="*/ 1 w 410"/>
                <a:gd name="T97" fmla="*/ 2 h 216"/>
                <a:gd name="T98" fmla="*/ 1 w 410"/>
                <a:gd name="T99" fmla="*/ 2 h 216"/>
                <a:gd name="T100" fmla="*/ 1 w 410"/>
                <a:gd name="T101" fmla="*/ 2 h 2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10"/>
                <a:gd name="T154" fmla="*/ 0 h 216"/>
                <a:gd name="T155" fmla="*/ 410 w 410"/>
                <a:gd name="T156" fmla="*/ 216 h 2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10" h="216">
                  <a:moveTo>
                    <a:pt x="174" y="215"/>
                  </a:moveTo>
                  <a:lnTo>
                    <a:pt x="168" y="208"/>
                  </a:lnTo>
                  <a:lnTo>
                    <a:pt x="163" y="202"/>
                  </a:lnTo>
                  <a:lnTo>
                    <a:pt x="160" y="196"/>
                  </a:lnTo>
                  <a:lnTo>
                    <a:pt x="158" y="190"/>
                  </a:lnTo>
                  <a:lnTo>
                    <a:pt x="158" y="184"/>
                  </a:lnTo>
                  <a:lnTo>
                    <a:pt x="160" y="179"/>
                  </a:lnTo>
                  <a:lnTo>
                    <a:pt x="161" y="173"/>
                  </a:lnTo>
                  <a:lnTo>
                    <a:pt x="164" y="169"/>
                  </a:lnTo>
                  <a:lnTo>
                    <a:pt x="169" y="158"/>
                  </a:lnTo>
                  <a:lnTo>
                    <a:pt x="175" y="148"/>
                  </a:lnTo>
                  <a:lnTo>
                    <a:pt x="178" y="144"/>
                  </a:lnTo>
                  <a:lnTo>
                    <a:pt x="179" y="139"/>
                  </a:lnTo>
                  <a:lnTo>
                    <a:pt x="181" y="135"/>
                  </a:lnTo>
                  <a:lnTo>
                    <a:pt x="181" y="129"/>
                  </a:lnTo>
                  <a:lnTo>
                    <a:pt x="172" y="126"/>
                  </a:lnTo>
                  <a:lnTo>
                    <a:pt x="165" y="124"/>
                  </a:lnTo>
                  <a:lnTo>
                    <a:pt x="157" y="124"/>
                  </a:lnTo>
                  <a:lnTo>
                    <a:pt x="150" y="124"/>
                  </a:lnTo>
                  <a:lnTo>
                    <a:pt x="143" y="126"/>
                  </a:lnTo>
                  <a:lnTo>
                    <a:pt x="135" y="128"/>
                  </a:lnTo>
                  <a:lnTo>
                    <a:pt x="128" y="130"/>
                  </a:lnTo>
                  <a:lnTo>
                    <a:pt x="121" y="135"/>
                  </a:lnTo>
                  <a:lnTo>
                    <a:pt x="108" y="143"/>
                  </a:lnTo>
                  <a:lnTo>
                    <a:pt x="95" y="153"/>
                  </a:lnTo>
                  <a:lnTo>
                    <a:pt x="82" y="161"/>
                  </a:lnTo>
                  <a:lnTo>
                    <a:pt x="71" y="169"/>
                  </a:lnTo>
                  <a:lnTo>
                    <a:pt x="63" y="169"/>
                  </a:lnTo>
                  <a:lnTo>
                    <a:pt x="56" y="169"/>
                  </a:lnTo>
                  <a:lnTo>
                    <a:pt x="48" y="169"/>
                  </a:lnTo>
                  <a:lnTo>
                    <a:pt x="41" y="169"/>
                  </a:lnTo>
                  <a:lnTo>
                    <a:pt x="32" y="169"/>
                  </a:lnTo>
                  <a:lnTo>
                    <a:pt x="23" y="168"/>
                  </a:lnTo>
                  <a:lnTo>
                    <a:pt x="13" y="168"/>
                  </a:lnTo>
                  <a:lnTo>
                    <a:pt x="0" y="166"/>
                  </a:lnTo>
                  <a:lnTo>
                    <a:pt x="5" y="148"/>
                  </a:lnTo>
                  <a:lnTo>
                    <a:pt x="6" y="133"/>
                  </a:lnTo>
                  <a:lnTo>
                    <a:pt x="7" y="118"/>
                  </a:lnTo>
                  <a:lnTo>
                    <a:pt x="7" y="106"/>
                  </a:lnTo>
                  <a:lnTo>
                    <a:pt x="7" y="83"/>
                  </a:lnTo>
                  <a:lnTo>
                    <a:pt x="7" y="65"/>
                  </a:lnTo>
                  <a:lnTo>
                    <a:pt x="9" y="58"/>
                  </a:lnTo>
                  <a:lnTo>
                    <a:pt x="13" y="53"/>
                  </a:lnTo>
                  <a:lnTo>
                    <a:pt x="17" y="47"/>
                  </a:lnTo>
                  <a:lnTo>
                    <a:pt x="24" y="43"/>
                  </a:lnTo>
                  <a:lnTo>
                    <a:pt x="34" y="40"/>
                  </a:lnTo>
                  <a:lnTo>
                    <a:pt x="48" y="36"/>
                  </a:lnTo>
                  <a:lnTo>
                    <a:pt x="63" y="34"/>
                  </a:lnTo>
                  <a:lnTo>
                    <a:pt x="82" y="32"/>
                  </a:lnTo>
                  <a:lnTo>
                    <a:pt x="93" y="25"/>
                  </a:lnTo>
                  <a:lnTo>
                    <a:pt x="103" y="21"/>
                  </a:lnTo>
                  <a:lnTo>
                    <a:pt x="111" y="16"/>
                  </a:lnTo>
                  <a:lnTo>
                    <a:pt x="118" y="13"/>
                  </a:lnTo>
                  <a:lnTo>
                    <a:pt x="128" y="10"/>
                  </a:lnTo>
                  <a:lnTo>
                    <a:pt x="138" y="7"/>
                  </a:lnTo>
                  <a:lnTo>
                    <a:pt x="149" y="4"/>
                  </a:lnTo>
                  <a:lnTo>
                    <a:pt x="163" y="0"/>
                  </a:lnTo>
                  <a:lnTo>
                    <a:pt x="160" y="13"/>
                  </a:lnTo>
                  <a:lnTo>
                    <a:pt x="156" y="24"/>
                  </a:lnTo>
                  <a:lnTo>
                    <a:pt x="153" y="34"/>
                  </a:lnTo>
                  <a:lnTo>
                    <a:pt x="149" y="42"/>
                  </a:lnTo>
                  <a:lnTo>
                    <a:pt x="146" y="49"/>
                  </a:lnTo>
                  <a:lnTo>
                    <a:pt x="143" y="57"/>
                  </a:lnTo>
                  <a:lnTo>
                    <a:pt x="142" y="63"/>
                  </a:lnTo>
                  <a:lnTo>
                    <a:pt x="140" y="70"/>
                  </a:lnTo>
                  <a:lnTo>
                    <a:pt x="151" y="72"/>
                  </a:lnTo>
                  <a:lnTo>
                    <a:pt x="163" y="74"/>
                  </a:lnTo>
                  <a:lnTo>
                    <a:pt x="174" y="76"/>
                  </a:lnTo>
                  <a:lnTo>
                    <a:pt x="185" y="78"/>
                  </a:lnTo>
                  <a:lnTo>
                    <a:pt x="197" y="81"/>
                  </a:lnTo>
                  <a:lnTo>
                    <a:pt x="208" y="82"/>
                  </a:lnTo>
                  <a:lnTo>
                    <a:pt x="219" y="85"/>
                  </a:lnTo>
                  <a:lnTo>
                    <a:pt x="232" y="86"/>
                  </a:lnTo>
                  <a:lnTo>
                    <a:pt x="235" y="72"/>
                  </a:lnTo>
                  <a:lnTo>
                    <a:pt x="239" y="60"/>
                  </a:lnTo>
                  <a:lnTo>
                    <a:pt x="244" y="50"/>
                  </a:lnTo>
                  <a:lnTo>
                    <a:pt x="250" y="43"/>
                  </a:lnTo>
                  <a:lnTo>
                    <a:pt x="257" y="39"/>
                  </a:lnTo>
                  <a:lnTo>
                    <a:pt x="265" y="36"/>
                  </a:lnTo>
                  <a:lnTo>
                    <a:pt x="273" y="35"/>
                  </a:lnTo>
                  <a:lnTo>
                    <a:pt x="282" y="36"/>
                  </a:lnTo>
                  <a:lnTo>
                    <a:pt x="304" y="40"/>
                  </a:lnTo>
                  <a:lnTo>
                    <a:pt x="329" y="47"/>
                  </a:lnTo>
                  <a:lnTo>
                    <a:pt x="358" y="53"/>
                  </a:lnTo>
                  <a:lnTo>
                    <a:pt x="392" y="58"/>
                  </a:lnTo>
                  <a:lnTo>
                    <a:pt x="394" y="67"/>
                  </a:lnTo>
                  <a:lnTo>
                    <a:pt x="397" y="76"/>
                  </a:lnTo>
                  <a:lnTo>
                    <a:pt x="398" y="86"/>
                  </a:lnTo>
                  <a:lnTo>
                    <a:pt x="401" y="94"/>
                  </a:lnTo>
                  <a:lnTo>
                    <a:pt x="402" y="104"/>
                  </a:lnTo>
                  <a:lnTo>
                    <a:pt x="405" y="114"/>
                  </a:lnTo>
                  <a:lnTo>
                    <a:pt x="406" y="124"/>
                  </a:lnTo>
                  <a:lnTo>
                    <a:pt x="409" y="133"/>
                  </a:lnTo>
                  <a:lnTo>
                    <a:pt x="381" y="140"/>
                  </a:lnTo>
                  <a:lnTo>
                    <a:pt x="351" y="153"/>
                  </a:lnTo>
                  <a:lnTo>
                    <a:pt x="320" y="165"/>
                  </a:lnTo>
                  <a:lnTo>
                    <a:pt x="289" y="180"/>
                  </a:lnTo>
                  <a:lnTo>
                    <a:pt x="258" y="193"/>
                  </a:lnTo>
                  <a:lnTo>
                    <a:pt x="228" y="204"/>
                  </a:lnTo>
                  <a:lnTo>
                    <a:pt x="214" y="209"/>
                  </a:lnTo>
                  <a:lnTo>
                    <a:pt x="200" y="212"/>
                  </a:lnTo>
                  <a:lnTo>
                    <a:pt x="186" y="215"/>
                  </a:lnTo>
                  <a:lnTo>
                    <a:pt x="174" y="215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9" name="Freeform 372">
              <a:extLst>
                <a:ext uri="{FF2B5EF4-FFF2-40B4-BE49-F238E27FC236}">
                  <a16:creationId xmlns:a16="http://schemas.microsoft.com/office/drawing/2014/main" id="{26C2A882-F219-DB0D-155A-28D320F1B94F}"/>
                </a:ext>
              </a:extLst>
            </p:cNvPr>
            <p:cNvSpPr>
              <a:spLocks/>
            </p:cNvSpPr>
            <p:nvPr/>
          </p:nvSpPr>
          <p:spPr bwMode="auto">
            <a:xfrm rot="122860">
              <a:off x="5608862" y="2620208"/>
              <a:ext cx="389190" cy="204361"/>
            </a:xfrm>
            <a:custGeom>
              <a:avLst/>
              <a:gdLst>
                <a:gd name="T0" fmla="*/ 1 w 370"/>
                <a:gd name="T1" fmla="*/ 1 h 193"/>
                <a:gd name="T2" fmla="*/ 1 w 370"/>
                <a:gd name="T3" fmla="*/ 1 h 193"/>
                <a:gd name="T4" fmla="*/ 1 w 370"/>
                <a:gd name="T5" fmla="*/ 1 h 193"/>
                <a:gd name="T6" fmla="*/ 1 w 370"/>
                <a:gd name="T7" fmla="*/ 1 h 193"/>
                <a:gd name="T8" fmla="*/ 1 w 370"/>
                <a:gd name="T9" fmla="*/ 1 h 193"/>
                <a:gd name="T10" fmla="*/ 1 w 370"/>
                <a:gd name="T11" fmla="*/ 1 h 193"/>
                <a:gd name="T12" fmla="*/ 1 w 370"/>
                <a:gd name="T13" fmla="*/ 1 h 193"/>
                <a:gd name="T14" fmla="*/ 1 w 370"/>
                <a:gd name="T15" fmla="*/ 1 h 193"/>
                <a:gd name="T16" fmla="*/ 1 w 370"/>
                <a:gd name="T17" fmla="*/ 1 h 193"/>
                <a:gd name="T18" fmla="*/ 1 w 370"/>
                <a:gd name="T19" fmla="*/ 1 h 193"/>
                <a:gd name="T20" fmla="*/ 1 w 370"/>
                <a:gd name="T21" fmla="*/ 1 h 193"/>
                <a:gd name="T22" fmla="*/ 1 w 370"/>
                <a:gd name="T23" fmla="*/ 1 h 193"/>
                <a:gd name="T24" fmla="*/ 1 w 370"/>
                <a:gd name="T25" fmla="*/ 1 h 193"/>
                <a:gd name="T26" fmla="*/ 1 w 370"/>
                <a:gd name="T27" fmla="*/ 1 h 193"/>
                <a:gd name="T28" fmla="*/ 1 w 370"/>
                <a:gd name="T29" fmla="*/ 1 h 193"/>
                <a:gd name="T30" fmla="*/ 1 w 370"/>
                <a:gd name="T31" fmla="*/ 1 h 193"/>
                <a:gd name="T32" fmla="*/ 1 w 370"/>
                <a:gd name="T33" fmla="*/ 1 h 193"/>
                <a:gd name="T34" fmla="*/ 1 w 370"/>
                <a:gd name="T35" fmla="*/ 1 h 193"/>
                <a:gd name="T36" fmla="*/ 1 w 370"/>
                <a:gd name="T37" fmla="*/ 1 h 193"/>
                <a:gd name="T38" fmla="*/ 1 w 370"/>
                <a:gd name="T39" fmla="*/ 1 h 193"/>
                <a:gd name="T40" fmla="*/ 1 w 370"/>
                <a:gd name="T41" fmla="*/ 1 h 193"/>
                <a:gd name="T42" fmla="*/ 1 w 370"/>
                <a:gd name="T43" fmla="*/ 1 h 193"/>
                <a:gd name="T44" fmla="*/ 1 w 370"/>
                <a:gd name="T45" fmla="*/ 1 h 193"/>
                <a:gd name="T46" fmla="*/ 1 w 370"/>
                <a:gd name="T47" fmla="*/ 0 h 193"/>
                <a:gd name="T48" fmla="*/ 1 w 370"/>
                <a:gd name="T49" fmla="*/ 0 h 193"/>
                <a:gd name="T50" fmla="*/ 1 w 370"/>
                <a:gd name="T51" fmla="*/ 1 h 193"/>
                <a:gd name="T52" fmla="*/ 2 w 370"/>
                <a:gd name="T53" fmla="*/ 1 h 193"/>
                <a:gd name="T54" fmla="*/ 2 w 370"/>
                <a:gd name="T55" fmla="*/ 1 h 193"/>
                <a:gd name="T56" fmla="*/ 2 w 370"/>
                <a:gd name="T57" fmla="*/ 1 h 193"/>
                <a:gd name="T58" fmla="*/ 2 w 370"/>
                <a:gd name="T59" fmla="*/ 1 h 193"/>
                <a:gd name="T60" fmla="*/ 3 w 370"/>
                <a:gd name="T61" fmla="*/ 1 h 193"/>
                <a:gd name="T62" fmla="*/ 3 w 370"/>
                <a:gd name="T63" fmla="*/ 1 h 193"/>
                <a:gd name="T64" fmla="*/ 3 w 370"/>
                <a:gd name="T65" fmla="*/ 1 h 193"/>
                <a:gd name="T66" fmla="*/ 2 w 370"/>
                <a:gd name="T67" fmla="*/ 1 h 193"/>
                <a:gd name="T68" fmla="*/ 2 w 370"/>
                <a:gd name="T69" fmla="*/ 1 h 193"/>
                <a:gd name="T70" fmla="*/ 2 w 370"/>
                <a:gd name="T71" fmla="*/ 1 h 193"/>
                <a:gd name="T72" fmla="*/ 1 w 370"/>
                <a:gd name="T73" fmla="*/ 1 h 193"/>
                <a:gd name="T74" fmla="*/ 1 w 370"/>
                <a:gd name="T75" fmla="*/ 1 h 193"/>
                <a:gd name="T76" fmla="*/ 1 w 370"/>
                <a:gd name="T77" fmla="*/ 1 h 193"/>
                <a:gd name="T78" fmla="*/ 1 w 370"/>
                <a:gd name="T79" fmla="*/ 1 h 193"/>
                <a:gd name="T80" fmla="*/ 1 w 370"/>
                <a:gd name="T81" fmla="*/ 1 h 193"/>
                <a:gd name="T82" fmla="*/ 1 w 370"/>
                <a:gd name="T83" fmla="*/ 1 h 193"/>
                <a:gd name="T84" fmla="*/ 1 w 370"/>
                <a:gd name="T85" fmla="*/ 1 h 193"/>
                <a:gd name="T86" fmla="*/ 1 w 370"/>
                <a:gd name="T87" fmla="*/ 1 h 1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70"/>
                <a:gd name="T133" fmla="*/ 0 h 193"/>
                <a:gd name="T134" fmla="*/ 370 w 370"/>
                <a:gd name="T135" fmla="*/ 193 h 1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70" h="193">
                  <a:moveTo>
                    <a:pt x="191" y="189"/>
                  </a:moveTo>
                  <a:lnTo>
                    <a:pt x="183" y="188"/>
                  </a:lnTo>
                  <a:lnTo>
                    <a:pt x="175" y="187"/>
                  </a:lnTo>
                  <a:lnTo>
                    <a:pt x="166" y="184"/>
                  </a:lnTo>
                  <a:lnTo>
                    <a:pt x="157" y="182"/>
                  </a:lnTo>
                  <a:lnTo>
                    <a:pt x="148" y="181"/>
                  </a:lnTo>
                  <a:lnTo>
                    <a:pt x="140" y="180"/>
                  </a:lnTo>
                  <a:lnTo>
                    <a:pt x="132" y="177"/>
                  </a:lnTo>
                  <a:lnTo>
                    <a:pt x="123" y="176"/>
                  </a:lnTo>
                  <a:lnTo>
                    <a:pt x="126" y="166"/>
                  </a:lnTo>
                  <a:lnTo>
                    <a:pt x="129" y="156"/>
                  </a:lnTo>
                  <a:lnTo>
                    <a:pt x="133" y="148"/>
                  </a:lnTo>
                  <a:lnTo>
                    <a:pt x="136" y="140"/>
                  </a:lnTo>
                  <a:lnTo>
                    <a:pt x="139" y="131"/>
                  </a:lnTo>
                  <a:lnTo>
                    <a:pt x="141" y="123"/>
                  </a:lnTo>
                  <a:lnTo>
                    <a:pt x="144" y="115"/>
                  </a:lnTo>
                  <a:lnTo>
                    <a:pt x="146" y="106"/>
                  </a:lnTo>
                  <a:lnTo>
                    <a:pt x="126" y="110"/>
                  </a:lnTo>
                  <a:lnTo>
                    <a:pt x="107" y="117"/>
                  </a:lnTo>
                  <a:lnTo>
                    <a:pt x="89" y="124"/>
                  </a:lnTo>
                  <a:lnTo>
                    <a:pt x="72" y="131"/>
                  </a:lnTo>
                  <a:lnTo>
                    <a:pt x="55" y="138"/>
                  </a:lnTo>
                  <a:lnTo>
                    <a:pt x="39" y="144"/>
                  </a:lnTo>
                  <a:lnTo>
                    <a:pt x="19" y="149"/>
                  </a:lnTo>
                  <a:lnTo>
                    <a:pt x="0" y="151"/>
                  </a:lnTo>
                  <a:lnTo>
                    <a:pt x="1" y="146"/>
                  </a:lnTo>
                  <a:lnTo>
                    <a:pt x="4" y="141"/>
                  </a:lnTo>
                  <a:lnTo>
                    <a:pt x="6" y="134"/>
                  </a:lnTo>
                  <a:lnTo>
                    <a:pt x="8" y="128"/>
                  </a:lnTo>
                  <a:lnTo>
                    <a:pt x="11" y="122"/>
                  </a:lnTo>
                  <a:lnTo>
                    <a:pt x="13" y="116"/>
                  </a:lnTo>
                  <a:lnTo>
                    <a:pt x="15" y="110"/>
                  </a:lnTo>
                  <a:lnTo>
                    <a:pt x="17" y="105"/>
                  </a:lnTo>
                  <a:lnTo>
                    <a:pt x="25" y="102"/>
                  </a:lnTo>
                  <a:lnTo>
                    <a:pt x="32" y="99"/>
                  </a:lnTo>
                  <a:lnTo>
                    <a:pt x="39" y="95"/>
                  </a:lnTo>
                  <a:lnTo>
                    <a:pt x="44" y="91"/>
                  </a:lnTo>
                  <a:lnTo>
                    <a:pt x="55" y="81"/>
                  </a:lnTo>
                  <a:lnTo>
                    <a:pt x="64" y="72"/>
                  </a:lnTo>
                  <a:lnTo>
                    <a:pt x="78" y="50"/>
                  </a:lnTo>
                  <a:lnTo>
                    <a:pt x="90" y="27"/>
                  </a:lnTo>
                  <a:lnTo>
                    <a:pt x="97" y="18"/>
                  </a:lnTo>
                  <a:lnTo>
                    <a:pt x="105" y="11"/>
                  </a:lnTo>
                  <a:lnTo>
                    <a:pt x="109" y="7"/>
                  </a:lnTo>
                  <a:lnTo>
                    <a:pt x="114" y="4"/>
                  </a:lnTo>
                  <a:lnTo>
                    <a:pt x="119" y="2"/>
                  </a:lnTo>
                  <a:lnTo>
                    <a:pt x="126" y="1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8" y="0"/>
                  </a:lnTo>
                  <a:lnTo>
                    <a:pt x="158" y="2"/>
                  </a:lnTo>
                  <a:lnTo>
                    <a:pt x="179" y="8"/>
                  </a:lnTo>
                  <a:lnTo>
                    <a:pt x="204" y="18"/>
                  </a:lnTo>
                  <a:lnTo>
                    <a:pt x="247" y="20"/>
                  </a:lnTo>
                  <a:lnTo>
                    <a:pt x="281" y="25"/>
                  </a:lnTo>
                  <a:lnTo>
                    <a:pt x="295" y="26"/>
                  </a:lnTo>
                  <a:lnTo>
                    <a:pt x="308" y="29"/>
                  </a:lnTo>
                  <a:lnTo>
                    <a:pt x="317" y="33"/>
                  </a:lnTo>
                  <a:lnTo>
                    <a:pt x="326" y="38"/>
                  </a:lnTo>
                  <a:lnTo>
                    <a:pt x="334" y="45"/>
                  </a:lnTo>
                  <a:lnTo>
                    <a:pt x="339" y="55"/>
                  </a:lnTo>
                  <a:lnTo>
                    <a:pt x="346" y="66"/>
                  </a:lnTo>
                  <a:lnTo>
                    <a:pt x="351" y="79"/>
                  </a:lnTo>
                  <a:lnTo>
                    <a:pt x="360" y="115"/>
                  </a:lnTo>
                  <a:lnTo>
                    <a:pt x="369" y="164"/>
                  </a:lnTo>
                  <a:lnTo>
                    <a:pt x="351" y="163"/>
                  </a:lnTo>
                  <a:lnTo>
                    <a:pt x="333" y="160"/>
                  </a:lnTo>
                  <a:lnTo>
                    <a:pt x="315" y="156"/>
                  </a:lnTo>
                  <a:lnTo>
                    <a:pt x="298" y="153"/>
                  </a:lnTo>
                  <a:lnTo>
                    <a:pt x="281" y="149"/>
                  </a:lnTo>
                  <a:lnTo>
                    <a:pt x="266" y="146"/>
                  </a:lnTo>
                  <a:lnTo>
                    <a:pt x="251" y="144"/>
                  </a:lnTo>
                  <a:lnTo>
                    <a:pt x="237" y="144"/>
                  </a:lnTo>
                  <a:lnTo>
                    <a:pt x="234" y="146"/>
                  </a:lnTo>
                  <a:lnTo>
                    <a:pt x="231" y="149"/>
                  </a:lnTo>
                  <a:lnTo>
                    <a:pt x="229" y="152"/>
                  </a:lnTo>
                  <a:lnTo>
                    <a:pt x="226" y="156"/>
                  </a:lnTo>
                  <a:lnTo>
                    <a:pt x="223" y="162"/>
                  </a:lnTo>
                  <a:lnTo>
                    <a:pt x="220" y="170"/>
                  </a:lnTo>
                  <a:lnTo>
                    <a:pt x="218" y="180"/>
                  </a:lnTo>
                  <a:lnTo>
                    <a:pt x="215" y="192"/>
                  </a:lnTo>
                  <a:lnTo>
                    <a:pt x="212" y="192"/>
                  </a:lnTo>
                  <a:lnTo>
                    <a:pt x="208" y="192"/>
                  </a:lnTo>
                  <a:lnTo>
                    <a:pt x="205" y="192"/>
                  </a:lnTo>
                  <a:lnTo>
                    <a:pt x="202" y="191"/>
                  </a:lnTo>
                  <a:lnTo>
                    <a:pt x="200" y="191"/>
                  </a:lnTo>
                  <a:lnTo>
                    <a:pt x="197" y="191"/>
                  </a:lnTo>
                  <a:lnTo>
                    <a:pt x="194" y="189"/>
                  </a:lnTo>
                  <a:lnTo>
                    <a:pt x="191" y="189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0" name="Freeform 373">
              <a:extLst>
                <a:ext uri="{FF2B5EF4-FFF2-40B4-BE49-F238E27FC236}">
                  <a16:creationId xmlns:a16="http://schemas.microsoft.com/office/drawing/2014/main" id="{8164E8DE-98BE-C48A-CF72-AC0E82085047}"/>
                </a:ext>
              </a:extLst>
            </p:cNvPr>
            <p:cNvSpPr>
              <a:spLocks/>
            </p:cNvSpPr>
            <p:nvPr/>
          </p:nvSpPr>
          <p:spPr bwMode="auto">
            <a:xfrm rot="123104">
              <a:off x="5317347" y="2393309"/>
              <a:ext cx="429763" cy="513906"/>
            </a:xfrm>
            <a:custGeom>
              <a:avLst/>
              <a:gdLst>
                <a:gd name="T0" fmla="*/ 1 w 410"/>
                <a:gd name="T1" fmla="*/ 4 h 486"/>
                <a:gd name="T2" fmla="*/ 1 w 410"/>
                <a:gd name="T3" fmla="*/ 3 h 486"/>
                <a:gd name="T4" fmla="*/ 1 w 410"/>
                <a:gd name="T5" fmla="*/ 3 h 486"/>
                <a:gd name="T6" fmla="*/ 1 w 410"/>
                <a:gd name="T7" fmla="*/ 3 h 486"/>
                <a:gd name="T8" fmla="*/ 1 w 410"/>
                <a:gd name="T9" fmla="*/ 3 h 486"/>
                <a:gd name="T10" fmla="*/ 1 w 410"/>
                <a:gd name="T11" fmla="*/ 3 h 486"/>
                <a:gd name="T12" fmla="*/ 1 w 410"/>
                <a:gd name="T13" fmla="*/ 3 h 486"/>
                <a:gd name="T14" fmla="*/ 1 w 410"/>
                <a:gd name="T15" fmla="*/ 3 h 486"/>
                <a:gd name="T16" fmla="*/ 1 w 410"/>
                <a:gd name="T17" fmla="*/ 3 h 486"/>
                <a:gd name="T18" fmla="*/ 1 w 410"/>
                <a:gd name="T19" fmla="*/ 3 h 486"/>
                <a:gd name="T20" fmla="*/ 1 w 410"/>
                <a:gd name="T21" fmla="*/ 2 h 486"/>
                <a:gd name="T22" fmla="*/ 1 w 410"/>
                <a:gd name="T23" fmla="*/ 1 h 486"/>
                <a:gd name="T24" fmla="*/ 1 w 410"/>
                <a:gd name="T25" fmla="*/ 1 h 486"/>
                <a:gd name="T26" fmla="*/ 0 w 410"/>
                <a:gd name="T27" fmla="*/ 1 h 486"/>
                <a:gd name="T28" fmla="*/ 1 w 410"/>
                <a:gd name="T29" fmla="*/ 1 h 486"/>
                <a:gd name="T30" fmla="*/ 1 w 410"/>
                <a:gd name="T31" fmla="*/ 0 h 486"/>
                <a:gd name="T32" fmla="*/ 1 w 410"/>
                <a:gd name="T33" fmla="*/ 1 h 486"/>
                <a:gd name="T34" fmla="*/ 1 w 410"/>
                <a:gd name="T35" fmla="*/ 1 h 486"/>
                <a:gd name="T36" fmla="*/ 1 w 410"/>
                <a:gd name="T37" fmla="*/ 1 h 486"/>
                <a:gd name="T38" fmla="*/ 1 w 410"/>
                <a:gd name="T39" fmla="*/ 1 h 486"/>
                <a:gd name="T40" fmla="*/ 1 w 410"/>
                <a:gd name="T41" fmla="*/ 1 h 486"/>
                <a:gd name="T42" fmla="*/ 2 w 410"/>
                <a:gd name="T43" fmla="*/ 1 h 486"/>
                <a:gd name="T44" fmla="*/ 2 w 410"/>
                <a:gd name="T45" fmla="*/ 1 h 486"/>
                <a:gd name="T46" fmla="*/ 2 w 410"/>
                <a:gd name="T47" fmla="*/ 1 h 486"/>
                <a:gd name="T48" fmla="*/ 3 w 410"/>
                <a:gd name="T49" fmla="*/ 1 h 486"/>
                <a:gd name="T50" fmla="*/ 3 w 410"/>
                <a:gd name="T51" fmla="*/ 1 h 486"/>
                <a:gd name="T52" fmla="*/ 2 w 410"/>
                <a:gd name="T53" fmla="*/ 1 h 486"/>
                <a:gd name="T54" fmla="*/ 2 w 410"/>
                <a:gd name="T55" fmla="*/ 2 h 486"/>
                <a:gd name="T56" fmla="*/ 2 w 410"/>
                <a:gd name="T57" fmla="*/ 2 h 486"/>
                <a:gd name="T58" fmla="*/ 2 w 410"/>
                <a:gd name="T59" fmla="*/ 2 h 486"/>
                <a:gd name="T60" fmla="*/ 2 w 410"/>
                <a:gd name="T61" fmla="*/ 2 h 486"/>
                <a:gd name="T62" fmla="*/ 2 w 410"/>
                <a:gd name="T63" fmla="*/ 2 h 486"/>
                <a:gd name="T64" fmla="*/ 2 w 410"/>
                <a:gd name="T65" fmla="*/ 3 h 486"/>
                <a:gd name="T66" fmla="*/ 2 w 410"/>
                <a:gd name="T67" fmla="*/ 3 h 486"/>
                <a:gd name="T68" fmla="*/ 1 w 410"/>
                <a:gd name="T69" fmla="*/ 3 h 486"/>
                <a:gd name="T70" fmla="*/ 1 w 410"/>
                <a:gd name="T71" fmla="*/ 3 h 486"/>
                <a:gd name="T72" fmla="*/ 1 w 410"/>
                <a:gd name="T73" fmla="*/ 3 h 486"/>
                <a:gd name="T74" fmla="*/ 1 w 410"/>
                <a:gd name="T75" fmla="*/ 4 h 486"/>
                <a:gd name="T76" fmla="*/ 1 w 410"/>
                <a:gd name="T77" fmla="*/ 4 h 486"/>
                <a:gd name="T78" fmla="*/ 1 w 410"/>
                <a:gd name="T79" fmla="*/ 4 h 486"/>
                <a:gd name="T80" fmla="*/ 1 w 410"/>
                <a:gd name="T81" fmla="*/ 4 h 4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0"/>
                <a:gd name="T124" fmla="*/ 0 h 486"/>
                <a:gd name="T125" fmla="*/ 410 w 410"/>
                <a:gd name="T126" fmla="*/ 486 h 4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0" h="486">
                  <a:moveTo>
                    <a:pt x="219" y="481"/>
                  </a:moveTo>
                  <a:lnTo>
                    <a:pt x="209" y="470"/>
                  </a:lnTo>
                  <a:lnTo>
                    <a:pt x="198" y="461"/>
                  </a:lnTo>
                  <a:lnTo>
                    <a:pt x="190" y="454"/>
                  </a:lnTo>
                  <a:lnTo>
                    <a:pt x="180" y="449"/>
                  </a:lnTo>
                  <a:lnTo>
                    <a:pt x="172" y="445"/>
                  </a:lnTo>
                  <a:lnTo>
                    <a:pt x="164" y="442"/>
                  </a:lnTo>
                  <a:lnTo>
                    <a:pt x="155" y="439"/>
                  </a:lnTo>
                  <a:lnTo>
                    <a:pt x="147" y="438"/>
                  </a:lnTo>
                  <a:lnTo>
                    <a:pt x="130" y="438"/>
                  </a:lnTo>
                  <a:lnTo>
                    <a:pt x="112" y="438"/>
                  </a:lnTo>
                  <a:lnTo>
                    <a:pt x="92" y="438"/>
                  </a:lnTo>
                  <a:lnTo>
                    <a:pt x="67" y="436"/>
                  </a:lnTo>
                  <a:lnTo>
                    <a:pt x="70" y="420"/>
                  </a:lnTo>
                  <a:lnTo>
                    <a:pt x="72" y="405"/>
                  </a:lnTo>
                  <a:lnTo>
                    <a:pt x="72" y="392"/>
                  </a:lnTo>
                  <a:lnTo>
                    <a:pt x="71" y="381"/>
                  </a:lnTo>
                  <a:lnTo>
                    <a:pt x="68" y="371"/>
                  </a:lnTo>
                  <a:lnTo>
                    <a:pt x="64" y="362"/>
                  </a:lnTo>
                  <a:lnTo>
                    <a:pt x="58" y="352"/>
                  </a:lnTo>
                  <a:lnTo>
                    <a:pt x="50" y="341"/>
                  </a:lnTo>
                  <a:lnTo>
                    <a:pt x="43" y="313"/>
                  </a:lnTo>
                  <a:lnTo>
                    <a:pt x="34" y="272"/>
                  </a:lnTo>
                  <a:lnTo>
                    <a:pt x="24" y="222"/>
                  </a:lnTo>
                  <a:lnTo>
                    <a:pt x="14" y="166"/>
                  </a:lnTo>
                  <a:lnTo>
                    <a:pt x="6" y="112"/>
                  </a:lnTo>
                  <a:lnTo>
                    <a:pt x="2" y="63"/>
                  </a:lnTo>
                  <a:lnTo>
                    <a:pt x="0" y="42"/>
                  </a:lnTo>
                  <a:lnTo>
                    <a:pt x="0" y="24"/>
                  </a:lnTo>
                  <a:lnTo>
                    <a:pt x="2" y="10"/>
                  </a:lnTo>
                  <a:lnTo>
                    <a:pt x="4" y="0"/>
                  </a:lnTo>
                  <a:lnTo>
                    <a:pt x="58" y="0"/>
                  </a:lnTo>
                  <a:lnTo>
                    <a:pt x="103" y="3"/>
                  </a:lnTo>
                  <a:lnTo>
                    <a:pt x="121" y="6"/>
                  </a:lnTo>
                  <a:lnTo>
                    <a:pt x="139" y="9"/>
                  </a:lnTo>
                  <a:lnTo>
                    <a:pt x="154" y="13"/>
                  </a:lnTo>
                  <a:lnTo>
                    <a:pt x="171" y="18"/>
                  </a:lnTo>
                  <a:lnTo>
                    <a:pt x="186" y="25"/>
                  </a:lnTo>
                  <a:lnTo>
                    <a:pt x="201" y="33"/>
                  </a:lnTo>
                  <a:lnTo>
                    <a:pt x="216" y="43"/>
                  </a:lnTo>
                  <a:lnTo>
                    <a:pt x="234" y="53"/>
                  </a:lnTo>
                  <a:lnTo>
                    <a:pt x="273" y="81"/>
                  </a:lnTo>
                  <a:lnTo>
                    <a:pt x="323" y="114"/>
                  </a:lnTo>
                  <a:lnTo>
                    <a:pt x="348" y="137"/>
                  </a:lnTo>
                  <a:lnTo>
                    <a:pt x="366" y="154"/>
                  </a:lnTo>
                  <a:lnTo>
                    <a:pt x="380" y="166"/>
                  </a:lnTo>
                  <a:lnTo>
                    <a:pt x="389" y="175"/>
                  </a:lnTo>
                  <a:lnTo>
                    <a:pt x="396" y="180"/>
                  </a:lnTo>
                  <a:lnTo>
                    <a:pt x="401" y="183"/>
                  </a:lnTo>
                  <a:lnTo>
                    <a:pt x="405" y="184"/>
                  </a:lnTo>
                  <a:lnTo>
                    <a:pt x="409" y="186"/>
                  </a:lnTo>
                  <a:lnTo>
                    <a:pt x="408" y="193"/>
                  </a:lnTo>
                  <a:lnTo>
                    <a:pt x="403" y="201"/>
                  </a:lnTo>
                  <a:lnTo>
                    <a:pt x="399" y="209"/>
                  </a:lnTo>
                  <a:lnTo>
                    <a:pt x="394" y="219"/>
                  </a:lnTo>
                  <a:lnTo>
                    <a:pt x="378" y="240"/>
                  </a:lnTo>
                  <a:lnTo>
                    <a:pt x="362" y="261"/>
                  </a:lnTo>
                  <a:lnTo>
                    <a:pt x="344" y="280"/>
                  </a:lnTo>
                  <a:lnTo>
                    <a:pt x="326" y="298"/>
                  </a:lnTo>
                  <a:lnTo>
                    <a:pt x="317" y="305"/>
                  </a:lnTo>
                  <a:lnTo>
                    <a:pt x="309" y="310"/>
                  </a:lnTo>
                  <a:lnTo>
                    <a:pt x="302" y="315"/>
                  </a:lnTo>
                  <a:lnTo>
                    <a:pt x="297" y="317"/>
                  </a:lnTo>
                  <a:lnTo>
                    <a:pt x="294" y="327"/>
                  </a:lnTo>
                  <a:lnTo>
                    <a:pt x="290" y="335"/>
                  </a:lnTo>
                  <a:lnTo>
                    <a:pt x="287" y="344"/>
                  </a:lnTo>
                  <a:lnTo>
                    <a:pt x="284" y="352"/>
                  </a:lnTo>
                  <a:lnTo>
                    <a:pt x="281" y="360"/>
                  </a:lnTo>
                  <a:lnTo>
                    <a:pt x="279" y="370"/>
                  </a:lnTo>
                  <a:lnTo>
                    <a:pt x="276" y="378"/>
                  </a:lnTo>
                  <a:lnTo>
                    <a:pt x="273" y="387"/>
                  </a:lnTo>
                  <a:lnTo>
                    <a:pt x="275" y="405"/>
                  </a:lnTo>
                  <a:lnTo>
                    <a:pt x="277" y="424"/>
                  </a:lnTo>
                  <a:lnTo>
                    <a:pt x="277" y="442"/>
                  </a:lnTo>
                  <a:lnTo>
                    <a:pt x="276" y="460"/>
                  </a:lnTo>
                  <a:lnTo>
                    <a:pt x="273" y="467"/>
                  </a:lnTo>
                  <a:lnTo>
                    <a:pt x="270" y="472"/>
                  </a:lnTo>
                  <a:lnTo>
                    <a:pt x="266" y="478"/>
                  </a:lnTo>
                  <a:lnTo>
                    <a:pt x="261" y="482"/>
                  </a:lnTo>
                  <a:lnTo>
                    <a:pt x="252" y="485"/>
                  </a:lnTo>
                  <a:lnTo>
                    <a:pt x="244" y="485"/>
                  </a:lnTo>
                  <a:lnTo>
                    <a:pt x="233" y="483"/>
                  </a:lnTo>
                  <a:lnTo>
                    <a:pt x="219" y="481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1" name="Freeform 374">
              <a:extLst>
                <a:ext uri="{FF2B5EF4-FFF2-40B4-BE49-F238E27FC236}">
                  <a16:creationId xmlns:a16="http://schemas.microsoft.com/office/drawing/2014/main" id="{A6ECAFBC-9A74-F7CF-4A50-BA7085A879FB}"/>
                </a:ext>
              </a:extLst>
            </p:cNvPr>
            <p:cNvSpPr>
              <a:spLocks/>
            </p:cNvSpPr>
            <p:nvPr/>
          </p:nvSpPr>
          <p:spPr bwMode="auto">
            <a:xfrm rot="118716">
              <a:off x="4782394" y="2379785"/>
              <a:ext cx="611587" cy="794901"/>
            </a:xfrm>
            <a:custGeom>
              <a:avLst/>
              <a:gdLst>
                <a:gd name="T0" fmla="*/ 1 w 585"/>
                <a:gd name="T1" fmla="*/ 6 h 755"/>
                <a:gd name="T2" fmla="*/ 1 w 585"/>
                <a:gd name="T3" fmla="*/ 5 h 755"/>
                <a:gd name="T4" fmla="*/ 0 w 585"/>
                <a:gd name="T5" fmla="*/ 5 h 755"/>
                <a:gd name="T6" fmla="*/ 1 w 585"/>
                <a:gd name="T7" fmla="*/ 4 h 755"/>
                <a:gd name="T8" fmla="*/ 1 w 585"/>
                <a:gd name="T9" fmla="*/ 4 h 755"/>
                <a:gd name="T10" fmla="*/ 1 w 585"/>
                <a:gd name="T11" fmla="*/ 3 h 755"/>
                <a:gd name="T12" fmla="*/ 1 w 585"/>
                <a:gd name="T13" fmla="*/ 3 h 755"/>
                <a:gd name="T14" fmla="*/ 1 w 585"/>
                <a:gd name="T15" fmla="*/ 3 h 755"/>
                <a:gd name="T16" fmla="*/ 1 w 585"/>
                <a:gd name="T17" fmla="*/ 3 h 755"/>
                <a:gd name="T18" fmla="*/ 1 w 585"/>
                <a:gd name="T19" fmla="*/ 3 h 755"/>
                <a:gd name="T20" fmla="*/ 2 w 585"/>
                <a:gd name="T21" fmla="*/ 3 h 755"/>
                <a:gd name="T22" fmla="*/ 2 w 585"/>
                <a:gd name="T23" fmla="*/ 2 h 755"/>
                <a:gd name="T24" fmla="*/ 2 w 585"/>
                <a:gd name="T25" fmla="*/ 2 h 755"/>
                <a:gd name="T26" fmla="*/ 2 w 585"/>
                <a:gd name="T27" fmla="*/ 2 h 755"/>
                <a:gd name="T28" fmla="*/ 2 w 585"/>
                <a:gd name="T29" fmla="*/ 1 h 755"/>
                <a:gd name="T30" fmla="*/ 2 w 585"/>
                <a:gd name="T31" fmla="*/ 1 h 755"/>
                <a:gd name="T32" fmla="*/ 2 w 585"/>
                <a:gd name="T33" fmla="*/ 1 h 755"/>
                <a:gd name="T34" fmla="*/ 2 w 585"/>
                <a:gd name="T35" fmla="*/ 1 h 755"/>
                <a:gd name="T36" fmla="*/ 2 w 585"/>
                <a:gd name="T37" fmla="*/ 1 h 755"/>
                <a:gd name="T38" fmla="*/ 3 w 585"/>
                <a:gd name="T39" fmla="*/ 1 h 755"/>
                <a:gd name="T40" fmla="*/ 3 w 585"/>
                <a:gd name="T41" fmla="*/ 1 h 755"/>
                <a:gd name="T42" fmla="*/ 3 w 585"/>
                <a:gd name="T43" fmla="*/ 1 h 755"/>
                <a:gd name="T44" fmla="*/ 3 w 585"/>
                <a:gd name="T45" fmla="*/ 1 h 755"/>
                <a:gd name="T46" fmla="*/ 3 w 585"/>
                <a:gd name="T47" fmla="*/ 1 h 755"/>
                <a:gd name="T48" fmla="*/ 3 w 585"/>
                <a:gd name="T49" fmla="*/ 1 h 755"/>
                <a:gd name="T50" fmla="*/ 3 w 585"/>
                <a:gd name="T51" fmla="*/ 1 h 755"/>
                <a:gd name="T52" fmla="*/ 3 w 585"/>
                <a:gd name="T53" fmla="*/ 2 h 755"/>
                <a:gd name="T54" fmla="*/ 3 w 585"/>
                <a:gd name="T55" fmla="*/ 3 h 755"/>
                <a:gd name="T56" fmla="*/ 3 w 585"/>
                <a:gd name="T57" fmla="*/ 3 h 755"/>
                <a:gd name="T58" fmla="*/ 3 w 585"/>
                <a:gd name="T59" fmla="*/ 3 h 755"/>
                <a:gd name="T60" fmla="*/ 3 w 585"/>
                <a:gd name="T61" fmla="*/ 4 h 755"/>
                <a:gd name="T62" fmla="*/ 3 w 585"/>
                <a:gd name="T63" fmla="*/ 4 h 755"/>
                <a:gd name="T64" fmla="*/ 3 w 585"/>
                <a:gd name="T65" fmla="*/ 4 h 755"/>
                <a:gd name="T66" fmla="*/ 3 w 585"/>
                <a:gd name="T67" fmla="*/ 4 h 755"/>
                <a:gd name="T68" fmla="*/ 3 w 585"/>
                <a:gd name="T69" fmla="*/ 4 h 755"/>
                <a:gd name="T70" fmla="*/ 2 w 585"/>
                <a:gd name="T71" fmla="*/ 4 h 755"/>
                <a:gd name="T72" fmla="*/ 2 w 585"/>
                <a:gd name="T73" fmla="*/ 4 h 755"/>
                <a:gd name="T74" fmla="*/ 2 w 585"/>
                <a:gd name="T75" fmla="*/ 4 h 755"/>
                <a:gd name="T76" fmla="*/ 1 w 585"/>
                <a:gd name="T77" fmla="*/ 4 h 755"/>
                <a:gd name="T78" fmla="*/ 1 w 585"/>
                <a:gd name="T79" fmla="*/ 4 h 755"/>
                <a:gd name="T80" fmla="*/ 1 w 585"/>
                <a:gd name="T81" fmla="*/ 4 h 755"/>
                <a:gd name="T82" fmla="*/ 1 w 585"/>
                <a:gd name="T83" fmla="*/ 5 h 755"/>
                <a:gd name="T84" fmla="*/ 1 w 585"/>
                <a:gd name="T85" fmla="*/ 6 h 755"/>
                <a:gd name="T86" fmla="*/ 1 w 585"/>
                <a:gd name="T87" fmla="*/ 6 h 755"/>
                <a:gd name="T88" fmla="*/ 1 w 585"/>
                <a:gd name="T89" fmla="*/ 6 h 7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5"/>
                <a:gd name="T136" fmla="*/ 0 h 755"/>
                <a:gd name="T137" fmla="*/ 585 w 585"/>
                <a:gd name="T138" fmla="*/ 755 h 7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5" h="755">
                  <a:moveTo>
                    <a:pt x="81" y="754"/>
                  </a:moveTo>
                  <a:lnTo>
                    <a:pt x="68" y="742"/>
                  </a:lnTo>
                  <a:lnTo>
                    <a:pt x="59" y="732"/>
                  </a:lnTo>
                  <a:lnTo>
                    <a:pt x="49" y="724"/>
                  </a:lnTo>
                  <a:lnTo>
                    <a:pt x="41" y="718"/>
                  </a:lnTo>
                  <a:lnTo>
                    <a:pt x="32" y="713"/>
                  </a:lnTo>
                  <a:lnTo>
                    <a:pt x="24" y="709"/>
                  </a:lnTo>
                  <a:lnTo>
                    <a:pt x="13" y="705"/>
                  </a:lnTo>
                  <a:lnTo>
                    <a:pt x="0" y="700"/>
                  </a:lnTo>
                  <a:lnTo>
                    <a:pt x="7" y="645"/>
                  </a:lnTo>
                  <a:lnTo>
                    <a:pt x="11" y="598"/>
                  </a:lnTo>
                  <a:lnTo>
                    <a:pt x="14" y="576"/>
                  </a:lnTo>
                  <a:lnTo>
                    <a:pt x="17" y="556"/>
                  </a:lnTo>
                  <a:lnTo>
                    <a:pt x="20" y="537"/>
                  </a:lnTo>
                  <a:lnTo>
                    <a:pt x="25" y="519"/>
                  </a:lnTo>
                  <a:lnTo>
                    <a:pt x="31" y="502"/>
                  </a:lnTo>
                  <a:lnTo>
                    <a:pt x="39" y="487"/>
                  </a:lnTo>
                  <a:lnTo>
                    <a:pt x="50" y="473"/>
                  </a:lnTo>
                  <a:lnTo>
                    <a:pt x="64" y="459"/>
                  </a:lnTo>
                  <a:lnTo>
                    <a:pt x="82" y="446"/>
                  </a:lnTo>
                  <a:lnTo>
                    <a:pt x="101" y="433"/>
                  </a:lnTo>
                  <a:lnTo>
                    <a:pt x="126" y="421"/>
                  </a:lnTo>
                  <a:lnTo>
                    <a:pt x="156" y="410"/>
                  </a:lnTo>
                  <a:lnTo>
                    <a:pt x="187" y="390"/>
                  </a:lnTo>
                  <a:lnTo>
                    <a:pt x="211" y="378"/>
                  </a:lnTo>
                  <a:lnTo>
                    <a:pt x="221" y="374"/>
                  </a:lnTo>
                  <a:lnTo>
                    <a:pt x="229" y="371"/>
                  </a:lnTo>
                  <a:lnTo>
                    <a:pt x="236" y="369"/>
                  </a:lnTo>
                  <a:lnTo>
                    <a:pt x="244" y="369"/>
                  </a:lnTo>
                  <a:lnTo>
                    <a:pt x="259" y="368"/>
                  </a:lnTo>
                  <a:lnTo>
                    <a:pt x="277" y="368"/>
                  </a:lnTo>
                  <a:lnTo>
                    <a:pt x="301" y="368"/>
                  </a:lnTo>
                  <a:lnTo>
                    <a:pt x="333" y="362"/>
                  </a:lnTo>
                  <a:lnTo>
                    <a:pt x="331" y="340"/>
                  </a:lnTo>
                  <a:lnTo>
                    <a:pt x="330" y="320"/>
                  </a:lnTo>
                  <a:lnTo>
                    <a:pt x="327" y="303"/>
                  </a:lnTo>
                  <a:lnTo>
                    <a:pt x="326" y="288"/>
                  </a:lnTo>
                  <a:lnTo>
                    <a:pt x="326" y="281"/>
                  </a:lnTo>
                  <a:lnTo>
                    <a:pt x="326" y="272"/>
                  </a:lnTo>
                  <a:lnTo>
                    <a:pt x="329" y="266"/>
                  </a:lnTo>
                  <a:lnTo>
                    <a:pt x="330" y="259"/>
                  </a:lnTo>
                  <a:lnTo>
                    <a:pt x="334" y="250"/>
                  </a:lnTo>
                  <a:lnTo>
                    <a:pt x="338" y="243"/>
                  </a:lnTo>
                  <a:lnTo>
                    <a:pt x="345" y="235"/>
                  </a:lnTo>
                  <a:lnTo>
                    <a:pt x="352" y="225"/>
                  </a:lnTo>
                  <a:lnTo>
                    <a:pt x="348" y="191"/>
                  </a:lnTo>
                  <a:lnTo>
                    <a:pt x="344" y="159"/>
                  </a:lnTo>
                  <a:lnTo>
                    <a:pt x="343" y="142"/>
                  </a:lnTo>
                  <a:lnTo>
                    <a:pt x="343" y="128"/>
                  </a:lnTo>
                  <a:lnTo>
                    <a:pt x="344" y="113"/>
                  </a:lnTo>
                  <a:lnTo>
                    <a:pt x="347" y="99"/>
                  </a:lnTo>
                  <a:lnTo>
                    <a:pt x="351" y="87"/>
                  </a:lnTo>
                  <a:lnTo>
                    <a:pt x="356" y="74"/>
                  </a:lnTo>
                  <a:lnTo>
                    <a:pt x="365" y="63"/>
                  </a:lnTo>
                  <a:lnTo>
                    <a:pt x="374" y="54"/>
                  </a:lnTo>
                  <a:lnTo>
                    <a:pt x="387" y="45"/>
                  </a:lnTo>
                  <a:lnTo>
                    <a:pt x="402" y="37"/>
                  </a:lnTo>
                  <a:lnTo>
                    <a:pt x="420" y="30"/>
                  </a:lnTo>
                  <a:lnTo>
                    <a:pt x="442" y="25"/>
                  </a:lnTo>
                  <a:lnTo>
                    <a:pt x="442" y="22"/>
                  </a:lnTo>
                  <a:lnTo>
                    <a:pt x="444" y="19"/>
                  </a:lnTo>
                  <a:lnTo>
                    <a:pt x="444" y="16"/>
                  </a:lnTo>
                  <a:lnTo>
                    <a:pt x="445" y="14"/>
                  </a:lnTo>
                  <a:lnTo>
                    <a:pt x="446" y="11"/>
                  </a:lnTo>
                  <a:lnTo>
                    <a:pt x="448" y="8"/>
                  </a:lnTo>
                  <a:lnTo>
                    <a:pt x="448" y="5"/>
                  </a:lnTo>
                  <a:lnTo>
                    <a:pt x="449" y="2"/>
                  </a:lnTo>
                  <a:lnTo>
                    <a:pt x="462" y="1"/>
                  </a:lnTo>
                  <a:lnTo>
                    <a:pt x="471" y="1"/>
                  </a:lnTo>
                  <a:lnTo>
                    <a:pt x="480" y="0"/>
                  </a:lnTo>
                  <a:lnTo>
                    <a:pt x="485" y="0"/>
                  </a:lnTo>
                  <a:lnTo>
                    <a:pt x="492" y="1"/>
                  </a:lnTo>
                  <a:lnTo>
                    <a:pt x="498" y="1"/>
                  </a:lnTo>
                  <a:lnTo>
                    <a:pt x="505" y="2"/>
                  </a:lnTo>
                  <a:lnTo>
                    <a:pt x="513" y="5"/>
                  </a:lnTo>
                  <a:lnTo>
                    <a:pt x="514" y="45"/>
                  </a:lnTo>
                  <a:lnTo>
                    <a:pt x="517" y="90"/>
                  </a:lnTo>
                  <a:lnTo>
                    <a:pt x="521" y="137"/>
                  </a:lnTo>
                  <a:lnTo>
                    <a:pt x="528" y="185"/>
                  </a:lnTo>
                  <a:lnTo>
                    <a:pt x="536" y="234"/>
                  </a:lnTo>
                  <a:lnTo>
                    <a:pt x="548" y="281"/>
                  </a:lnTo>
                  <a:lnTo>
                    <a:pt x="554" y="303"/>
                  </a:lnTo>
                  <a:lnTo>
                    <a:pt x="561" y="324"/>
                  </a:lnTo>
                  <a:lnTo>
                    <a:pt x="568" y="344"/>
                  </a:lnTo>
                  <a:lnTo>
                    <a:pt x="575" y="362"/>
                  </a:lnTo>
                  <a:lnTo>
                    <a:pt x="579" y="368"/>
                  </a:lnTo>
                  <a:lnTo>
                    <a:pt x="582" y="375"/>
                  </a:lnTo>
                  <a:lnTo>
                    <a:pt x="584" y="383"/>
                  </a:lnTo>
                  <a:lnTo>
                    <a:pt x="584" y="393"/>
                  </a:lnTo>
                  <a:lnTo>
                    <a:pt x="584" y="416"/>
                  </a:lnTo>
                  <a:lnTo>
                    <a:pt x="582" y="443"/>
                  </a:lnTo>
                  <a:lnTo>
                    <a:pt x="578" y="470"/>
                  </a:lnTo>
                  <a:lnTo>
                    <a:pt x="572" y="495"/>
                  </a:lnTo>
                  <a:lnTo>
                    <a:pt x="567" y="518"/>
                  </a:lnTo>
                  <a:lnTo>
                    <a:pt x="561" y="534"/>
                  </a:lnTo>
                  <a:lnTo>
                    <a:pt x="550" y="537"/>
                  </a:lnTo>
                  <a:lnTo>
                    <a:pt x="539" y="540"/>
                  </a:lnTo>
                  <a:lnTo>
                    <a:pt x="528" y="544"/>
                  </a:lnTo>
                  <a:lnTo>
                    <a:pt x="518" y="548"/>
                  </a:lnTo>
                  <a:lnTo>
                    <a:pt x="499" y="559"/>
                  </a:lnTo>
                  <a:lnTo>
                    <a:pt x="480" y="573"/>
                  </a:lnTo>
                  <a:lnTo>
                    <a:pt x="460" y="587"/>
                  </a:lnTo>
                  <a:lnTo>
                    <a:pt x="439" y="599"/>
                  </a:lnTo>
                  <a:lnTo>
                    <a:pt x="430" y="605"/>
                  </a:lnTo>
                  <a:lnTo>
                    <a:pt x="419" y="610"/>
                  </a:lnTo>
                  <a:lnTo>
                    <a:pt x="408" y="615"/>
                  </a:lnTo>
                  <a:lnTo>
                    <a:pt x="395" y="617"/>
                  </a:lnTo>
                  <a:lnTo>
                    <a:pt x="385" y="624"/>
                  </a:lnTo>
                  <a:lnTo>
                    <a:pt x="376" y="630"/>
                  </a:lnTo>
                  <a:lnTo>
                    <a:pt x="366" y="633"/>
                  </a:lnTo>
                  <a:lnTo>
                    <a:pt x="355" y="634"/>
                  </a:lnTo>
                  <a:lnTo>
                    <a:pt x="345" y="634"/>
                  </a:lnTo>
                  <a:lnTo>
                    <a:pt x="334" y="633"/>
                  </a:lnTo>
                  <a:lnTo>
                    <a:pt x="324" y="631"/>
                  </a:lnTo>
                  <a:lnTo>
                    <a:pt x="315" y="628"/>
                  </a:lnTo>
                  <a:lnTo>
                    <a:pt x="294" y="624"/>
                  </a:lnTo>
                  <a:lnTo>
                    <a:pt x="273" y="621"/>
                  </a:lnTo>
                  <a:lnTo>
                    <a:pt x="264" y="623"/>
                  </a:lnTo>
                  <a:lnTo>
                    <a:pt x="252" y="624"/>
                  </a:lnTo>
                  <a:lnTo>
                    <a:pt x="243" y="627"/>
                  </a:lnTo>
                  <a:lnTo>
                    <a:pt x="232" y="633"/>
                  </a:lnTo>
                  <a:lnTo>
                    <a:pt x="230" y="651"/>
                  </a:lnTo>
                  <a:lnTo>
                    <a:pt x="229" y="667"/>
                  </a:lnTo>
                  <a:lnTo>
                    <a:pt x="226" y="681"/>
                  </a:lnTo>
                  <a:lnTo>
                    <a:pt x="222" y="695"/>
                  </a:lnTo>
                  <a:lnTo>
                    <a:pt x="216" y="706"/>
                  </a:lnTo>
                  <a:lnTo>
                    <a:pt x="211" y="716"/>
                  </a:lnTo>
                  <a:lnTo>
                    <a:pt x="204" y="724"/>
                  </a:lnTo>
                  <a:lnTo>
                    <a:pt x="196" y="732"/>
                  </a:lnTo>
                  <a:lnTo>
                    <a:pt x="186" y="738"/>
                  </a:lnTo>
                  <a:lnTo>
                    <a:pt x="175" y="743"/>
                  </a:lnTo>
                  <a:lnTo>
                    <a:pt x="164" y="746"/>
                  </a:lnTo>
                  <a:lnTo>
                    <a:pt x="150" y="750"/>
                  </a:lnTo>
                  <a:lnTo>
                    <a:pt x="135" y="752"/>
                  </a:lnTo>
                  <a:lnTo>
                    <a:pt x="118" y="753"/>
                  </a:lnTo>
                  <a:lnTo>
                    <a:pt x="100" y="754"/>
                  </a:lnTo>
                  <a:lnTo>
                    <a:pt x="81" y="754"/>
                  </a:lnTo>
                </a:path>
              </a:pathLst>
            </a:custGeom>
            <a:grpFill/>
            <a:ln w="12700" algn="ctr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2" name="Freeform 375">
              <a:extLst>
                <a:ext uri="{FF2B5EF4-FFF2-40B4-BE49-F238E27FC236}">
                  <a16:creationId xmlns:a16="http://schemas.microsoft.com/office/drawing/2014/main" id="{F3992FE7-62F5-F843-D487-4EC9222C0FD1}"/>
                </a:ext>
              </a:extLst>
            </p:cNvPr>
            <p:cNvSpPr>
              <a:spLocks/>
            </p:cNvSpPr>
            <p:nvPr/>
          </p:nvSpPr>
          <p:spPr bwMode="auto">
            <a:xfrm rot="114500">
              <a:off x="4519430" y="2205478"/>
              <a:ext cx="737810" cy="916614"/>
            </a:xfrm>
            <a:custGeom>
              <a:avLst/>
              <a:gdLst>
                <a:gd name="T0" fmla="*/ 1 w 704"/>
                <a:gd name="T1" fmla="*/ 6 h 868"/>
                <a:gd name="T2" fmla="*/ 1 w 704"/>
                <a:gd name="T3" fmla="*/ 6 h 868"/>
                <a:gd name="T4" fmla="*/ 1 w 704"/>
                <a:gd name="T5" fmla="*/ 6 h 868"/>
                <a:gd name="T6" fmla="*/ 1 w 704"/>
                <a:gd name="T7" fmla="*/ 6 h 868"/>
                <a:gd name="T8" fmla="*/ 1 w 704"/>
                <a:gd name="T9" fmla="*/ 6 h 868"/>
                <a:gd name="T10" fmla="*/ 1 w 704"/>
                <a:gd name="T11" fmla="*/ 5 h 868"/>
                <a:gd name="T12" fmla="*/ 1 w 704"/>
                <a:gd name="T13" fmla="*/ 4 h 868"/>
                <a:gd name="T14" fmla="*/ 1 w 704"/>
                <a:gd name="T15" fmla="*/ 4 h 868"/>
                <a:gd name="T16" fmla="*/ 1 w 704"/>
                <a:gd name="T17" fmla="*/ 4 h 868"/>
                <a:gd name="T18" fmla="*/ 1 w 704"/>
                <a:gd name="T19" fmla="*/ 4 h 868"/>
                <a:gd name="T20" fmla="*/ 1 w 704"/>
                <a:gd name="T21" fmla="*/ 4 h 868"/>
                <a:gd name="T22" fmla="*/ 1 w 704"/>
                <a:gd name="T23" fmla="*/ 4 h 868"/>
                <a:gd name="T24" fmla="*/ 1 w 704"/>
                <a:gd name="T25" fmla="*/ 4 h 868"/>
                <a:gd name="T26" fmla="*/ 1 w 704"/>
                <a:gd name="T27" fmla="*/ 4 h 868"/>
                <a:gd name="T28" fmla="*/ 1 w 704"/>
                <a:gd name="T29" fmla="*/ 3 h 868"/>
                <a:gd name="T30" fmla="*/ 1 w 704"/>
                <a:gd name="T31" fmla="*/ 3 h 868"/>
                <a:gd name="T32" fmla="*/ 1 w 704"/>
                <a:gd name="T33" fmla="*/ 3 h 868"/>
                <a:gd name="T34" fmla="*/ 1 w 704"/>
                <a:gd name="T35" fmla="*/ 3 h 868"/>
                <a:gd name="T36" fmla="*/ 1 w 704"/>
                <a:gd name="T37" fmla="*/ 2 h 868"/>
                <a:gd name="T38" fmla="*/ 1 w 704"/>
                <a:gd name="T39" fmla="*/ 2 h 868"/>
                <a:gd name="T40" fmla="*/ 1 w 704"/>
                <a:gd name="T41" fmla="*/ 1 h 868"/>
                <a:gd name="T42" fmla="*/ 1 w 704"/>
                <a:gd name="T43" fmla="*/ 1 h 868"/>
                <a:gd name="T44" fmla="*/ 1 w 704"/>
                <a:gd name="T45" fmla="*/ 1 h 868"/>
                <a:gd name="T46" fmla="*/ 1 w 704"/>
                <a:gd name="T47" fmla="*/ 1 h 868"/>
                <a:gd name="T48" fmla="*/ 2 w 704"/>
                <a:gd name="T49" fmla="*/ 1 h 868"/>
                <a:gd name="T50" fmla="*/ 2 w 704"/>
                <a:gd name="T51" fmla="*/ 1 h 868"/>
                <a:gd name="T52" fmla="*/ 2 w 704"/>
                <a:gd name="T53" fmla="*/ 1 h 868"/>
                <a:gd name="T54" fmla="*/ 2 w 704"/>
                <a:gd name="T55" fmla="*/ 1 h 868"/>
                <a:gd name="T56" fmla="*/ 2 w 704"/>
                <a:gd name="T57" fmla="*/ 1 h 868"/>
                <a:gd name="T58" fmla="*/ 3 w 704"/>
                <a:gd name="T59" fmla="*/ 1 h 868"/>
                <a:gd name="T60" fmla="*/ 3 w 704"/>
                <a:gd name="T61" fmla="*/ 1 h 868"/>
                <a:gd name="T62" fmla="*/ 3 w 704"/>
                <a:gd name="T63" fmla="*/ 1 h 868"/>
                <a:gd name="T64" fmla="*/ 3 w 704"/>
                <a:gd name="T65" fmla="*/ 1 h 868"/>
                <a:gd name="T66" fmla="*/ 3 w 704"/>
                <a:gd name="T67" fmla="*/ 1 h 868"/>
                <a:gd name="T68" fmla="*/ 3 w 704"/>
                <a:gd name="T69" fmla="*/ 1 h 868"/>
                <a:gd name="T70" fmla="*/ 4 w 704"/>
                <a:gd name="T71" fmla="*/ 1 h 868"/>
                <a:gd name="T72" fmla="*/ 4 w 704"/>
                <a:gd name="T73" fmla="*/ 1 h 868"/>
                <a:gd name="T74" fmla="*/ 4 w 704"/>
                <a:gd name="T75" fmla="*/ 1 h 868"/>
                <a:gd name="T76" fmla="*/ 4 w 704"/>
                <a:gd name="T77" fmla="*/ 1 h 868"/>
                <a:gd name="T78" fmla="*/ 4 w 704"/>
                <a:gd name="T79" fmla="*/ 2 h 868"/>
                <a:gd name="T80" fmla="*/ 4 w 704"/>
                <a:gd name="T81" fmla="*/ 2 h 868"/>
                <a:gd name="T82" fmla="*/ 4 w 704"/>
                <a:gd name="T83" fmla="*/ 3 h 868"/>
                <a:gd name="T84" fmla="*/ 4 w 704"/>
                <a:gd name="T85" fmla="*/ 3 h 868"/>
                <a:gd name="T86" fmla="*/ 4 w 704"/>
                <a:gd name="T87" fmla="*/ 3 h 868"/>
                <a:gd name="T88" fmla="*/ 4 w 704"/>
                <a:gd name="T89" fmla="*/ 4 h 868"/>
                <a:gd name="T90" fmla="*/ 3 w 704"/>
                <a:gd name="T91" fmla="*/ 4 h 868"/>
                <a:gd name="T92" fmla="*/ 3 w 704"/>
                <a:gd name="T93" fmla="*/ 4 h 868"/>
                <a:gd name="T94" fmla="*/ 2 w 704"/>
                <a:gd name="T95" fmla="*/ 4 h 868"/>
                <a:gd name="T96" fmla="*/ 2 w 704"/>
                <a:gd name="T97" fmla="*/ 5 h 868"/>
                <a:gd name="T98" fmla="*/ 1 w 704"/>
                <a:gd name="T99" fmla="*/ 6 h 868"/>
                <a:gd name="T100" fmla="*/ 1 w 704"/>
                <a:gd name="T101" fmla="*/ 6 h 868"/>
                <a:gd name="T102" fmla="*/ 1 w 704"/>
                <a:gd name="T103" fmla="*/ 6 h 8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04"/>
                <a:gd name="T157" fmla="*/ 0 h 868"/>
                <a:gd name="T158" fmla="*/ 704 w 704"/>
                <a:gd name="T159" fmla="*/ 868 h 86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04" h="868">
                  <a:moveTo>
                    <a:pt x="233" y="860"/>
                  </a:moveTo>
                  <a:lnTo>
                    <a:pt x="229" y="859"/>
                  </a:lnTo>
                  <a:lnTo>
                    <a:pt x="225" y="859"/>
                  </a:lnTo>
                  <a:lnTo>
                    <a:pt x="222" y="859"/>
                  </a:lnTo>
                  <a:lnTo>
                    <a:pt x="218" y="859"/>
                  </a:lnTo>
                  <a:lnTo>
                    <a:pt x="215" y="857"/>
                  </a:lnTo>
                  <a:lnTo>
                    <a:pt x="211" y="857"/>
                  </a:lnTo>
                  <a:lnTo>
                    <a:pt x="208" y="857"/>
                  </a:lnTo>
                  <a:lnTo>
                    <a:pt x="204" y="857"/>
                  </a:lnTo>
                  <a:lnTo>
                    <a:pt x="197" y="839"/>
                  </a:lnTo>
                  <a:lnTo>
                    <a:pt x="192" y="823"/>
                  </a:lnTo>
                  <a:lnTo>
                    <a:pt x="185" y="809"/>
                  </a:lnTo>
                  <a:lnTo>
                    <a:pt x="178" y="795"/>
                  </a:lnTo>
                  <a:lnTo>
                    <a:pt x="171" y="784"/>
                  </a:lnTo>
                  <a:lnTo>
                    <a:pt x="163" y="773"/>
                  </a:lnTo>
                  <a:lnTo>
                    <a:pt x="153" y="760"/>
                  </a:lnTo>
                  <a:lnTo>
                    <a:pt x="143" y="748"/>
                  </a:lnTo>
                  <a:lnTo>
                    <a:pt x="147" y="733"/>
                  </a:lnTo>
                  <a:lnTo>
                    <a:pt x="150" y="719"/>
                  </a:lnTo>
                  <a:lnTo>
                    <a:pt x="154" y="709"/>
                  </a:lnTo>
                  <a:lnTo>
                    <a:pt x="158" y="701"/>
                  </a:lnTo>
                  <a:lnTo>
                    <a:pt x="165" y="695"/>
                  </a:lnTo>
                  <a:lnTo>
                    <a:pt x="174" y="690"/>
                  </a:lnTo>
                  <a:lnTo>
                    <a:pt x="185" y="684"/>
                  </a:lnTo>
                  <a:lnTo>
                    <a:pt x="199" y="680"/>
                  </a:lnTo>
                  <a:lnTo>
                    <a:pt x="197" y="674"/>
                  </a:lnTo>
                  <a:lnTo>
                    <a:pt x="197" y="670"/>
                  </a:lnTo>
                  <a:lnTo>
                    <a:pt x="196" y="666"/>
                  </a:lnTo>
                  <a:lnTo>
                    <a:pt x="196" y="661"/>
                  </a:lnTo>
                  <a:lnTo>
                    <a:pt x="194" y="656"/>
                  </a:lnTo>
                  <a:lnTo>
                    <a:pt x="194" y="651"/>
                  </a:lnTo>
                  <a:lnTo>
                    <a:pt x="193" y="647"/>
                  </a:lnTo>
                  <a:lnTo>
                    <a:pt x="193" y="643"/>
                  </a:lnTo>
                  <a:lnTo>
                    <a:pt x="172" y="640"/>
                  </a:lnTo>
                  <a:lnTo>
                    <a:pt x="154" y="637"/>
                  </a:lnTo>
                  <a:lnTo>
                    <a:pt x="138" y="632"/>
                  </a:lnTo>
                  <a:lnTo>
                    <a:pt x="124" y="625"/>
                  </a:lnTo>
                  <a:lnTo>
                    <a:pt x="118" y="620"/>
                  </a:lnTo>
                  <a:lnTo>
                    <a:pt x="111" y="615"/>
                  </a:lnTo>
                  <a:lnTo>
                    <a:pt x="107" y="609"/>
                  </a:lnTo>
                  <a:lnTo>
                    <a:pt x="102" y="604"/>
                  </a:lnTo>
                  <a:lnTo>
                    <a:pt x="99" y="597"/>
                  </a:lnTo>
                  <a:lnTo>
                    <a:pt x="95" y="589"/>
                  </a:lnTo>
                  <a:lnTo>
                    <a:pt x="92" y="580"/>
                  </a:lnTo>
                  <a:lnTo>
                    <a:pt x="89" y="571"/>
                  </a:lnTo>
                  <a:lnTo>
                    <a:pt x="88" y="571"/>
                  </a:lnTo>
                  <a:lnTo>
                    <a:pt x="86" y="571"/>
                  </a:lnTo>
                  <a:lnTo>
                    <a:pt x="85" y="571"/>
                  </a:lnTo>
                  <a:lnTo>
                    <a:pt x="84" y="571"/>
                  </a:lnTo>
                  <a:lnTo>
                    <a:pt x="82" y="571"/>
                  </a:lnTo>
                  <a:lnTo>
                    <a:pt x="81" y="571"/>
                  </a:lnTo>
                  <a:lnTo>
                    <a:pt x="79" y="571"/>
                  </a:lnTo>
                  <a:lnTo>
                    <a:pt x="78" y="571"/>
                  </a:lnTo>
                  <a:lnTo>
                    <a:pt x="85" y="548"/>
                  </a:lnTo>
                  <a:lnTo>
                    <a:pt x="89" y="528"/>
                  </a:lnTo>
                  <a:lnTo>
                    <a:pt x="91" y="510"/>
                  </a:lnTo>
                  <a:lnTo>
                    <a:pt x="91" y="492"/>
                  </a:lnTo>
                  <a:lnTo>
                    <a:pt x="91" y="472"/>
                  </a:lnTo>
                  <a:lnTo>
                    <a:pt x="89" y="454"/>
                  </a:lnTo>
                  <a:lnTo>
                    <a:pt x="88" y="435"/>
                  </a:lnTo>
                  <a:lnTo>
                    <a:pt x="86" y="413"/>
                  </a:lnTo>
                  <a:lnTo>
                    <a:pt x="73" y="402"/>
                  </a:lnTo>
                  <a:lnTo>
                    <a:pt x="61" y="393"/>
                  </a:lnTo>
                  <a:lnTo>
                    <a:pt x="52" y="386"/>
                  </a:lnTo>
                  <a:lnTo>
                    <a:pt x="42" y="382"/>
                  </a:lnTo>
                  <a:lnTo>
                    <a:pt x="34" y="380"/>
                  </a:lnTo>
                  <a:lnTo>
                    <a:pt x="24" y="378"/>
                  </a:lnTo>
                  <a:lnTo>
                    <a:pt x="13" y="375"/>
                  </a:lnTo>
                  <a:lnTo>
                    <a:pt x="0" y="373"/>
                  </a:lnTo>
                  <a:lnTo>
                    <a:pt x="6" y="359"/>
                  </a:lnTo>
                  <a:lnTo>
                    <a:pt x="13" y="346"/>
                  </a:lnTo>
                  <a:lnTo>
                    <a:pt x="21" y="337"/>
                  </a:lnTo>
                  <a:lnTo>
                    <a:pt x="32" y="327"/>
                  </a:lnTo>
                  <a:lnTo>
                    <a:pt x="43" y="320"/>
                  </a:lnTo>
                  <a:lnTo>
                    <a:pt x="56" y="313"/>
                  </a:lnTo>
                  <a:lnTo>
                    <a:pt x="71" y="308"/>
                  </a:lnTo>
                  <a:lnTo>
                    <a:pt x="86" y="302"/>
                  </a:lnTo>
                  <a:lnTo>
                    <a:pt x="102" y="283"/>
                  </a:lnTo>
                  <a:lnTo>
                    <a:pt x="118" y="262"/>
                  </a:lnTo>
                  <a:lnTo>
                    <a:pt x="135" y="241"/>
                  </a:lnTo>
                  <a:lnTo>
                    <a:pt x="151" y="220"/>
                  </a:lnTo>
                  <a:lnTo>
                    <a:pt x="167" y="198"/>
                  </a:lnTo>
                  <a:lnTo>
                    <a:pt x="179" y="175"/>
                  </a:lnTo>
                  <a:lnTo>
                    <a:pt x="185" y="163"/>
                  </a:lnTo>
                  <a:lnTo>
                    <a:pt x="189" y="152"/>
                  </a:lnTo>
                  <a:lnTo>
                    <a:pt x="193" y="140"/>
                  </a:lnTo>
                  <a:lnTo>
                    <a:pt x="194" y="129"/>
                  </a:lnTo>
                  <a:lnTo>
                    <a:pt x="208" y="114"/>
                  </a:lnTo>
                  <a:lnTo>
                    <a:pt x="218" y="100"/>
                  </a:lnTo>
                  <a:lnTo>
                    <a:pt x="225" y="86"/>
                  </a:lnTo>
                  <a:lnTo>
                    <a:pt x="229" y="72"/>
                  </a:lnTo>
                  <a:lnTo>
                    <a:pt x="235" y="49"/>
                  </a:lnTo>
                  <a:lnTo>
                    <a:pt x="237" y="29"/>
                  </a:lnTo>
                  <a:lnTo>
                    <a:pt x="240" y="21"/>
                  </a:lnTo>
                  <a:lnTo>
                    <a:pt x="244" y="14"/>
                  </a:lnTo>
                  <a:lnTo>
                    <a:pt x="250" y="8"/>
                  </a:lnTo>
                  <a:lnTo>
                    <a:pt x="257" y="4"/>
                  </a:lnTo>
                  <a:lnTo>
                    <a:pt x="268" y="1"/>
                  </a:lnTo>
                  <a:lnTo>
                    <a:pt x="283" y="0"/>
                  </a:lnTo>
                  <a:lnTo>
                    <a:pt x="301" y="1"/>
                  </a:lnTo>
                  <a:lnTo>
                    <a:pt x="325" y="4"/>
                  </a:lnTo>
                  <a:lnTo>
                    <a:pt x="325" y="8"/>
                  </a:lnTo>
                  <a:lnTo>
                    <a:pt x="326" y="11"/>
                  </a:lnTo>
                  <a:lnTo>
                    <a:pt x="326" y="15"/>
                  </a:lnTo>
                  <a:lnTo>
                    <a:pt x="327" y="18"/>
                  </a:lnTo>
                  <a:lnTo>
                    <a:pt x="327" y="22"/>
                  </a:lnTo>
                  <a:lnTo>
                    <a:pt x="329" y="25"/>
                  </a:lnTo>
                  <a:lnTo>
                    <a:pt x="329" y="29"/>
                  </a:lnTo>
                  <a:lnTo>
                    <a:pt x="330" y="33"/>
                  </a:lnTo>
                  <a:lnTo>
                    <a:pt x="337" y="32"/>
                  </a:lnTo>
                  <a:lnTo>
                    <a:pt x="344" y="32"/>
                  </a:lnTo>
                  <a:lnTo>
                    <a:pt x="351" y="32"/>
                  </a:lnTo>
                  <a:lnTo>
                    <a:pt x="358" y="31"/>
                  </a:lnTo>
                  <a:lnTo>
                    <a:pt x="366" y="31"/>
                  </a:lnTo>
                  <a:lnTo>
                    <a:pt x="373" y="31"/>
                  </a:lnTo>
                  <a:lnTo>
                    <a:pt x="380" y="31"/>
                  </a:lnTo>
                  <a:lnTo>
                    <a:pt x="387" y="29"/>
                  </a:lnTo>
                  <a:lnTo>
                    <a:pt x="397" y="40"/>
                  </a:lnTo>
                  <a:lnTo>
                    <a:pt x="404" y="50"/>
                  </a:lnTo>
                  <a:lnTo>
                    <a:pt x="409" y="60"/>
                  </a:lnTo>
                  <a:lnTo>
                    <a:pt x="412" y="69"/>
                  </a:lnTo>
                  <a:lnTo>
                    <a:pt x="413" y="79"/>
                  </a:lnTo>
                  <a:lnTo>
                    <a:pt x="415" y="89"/>
                  </a:lnTo>
                  <a:lnTo>
                    <a:pt x="413" y="97"/>
                  </a:lnTo>
                  <a:lnTo>
                    <a:pt x="413" y="107"/>
                  </a:lnTo>
                  <a:lnTo>
                    <a:pt x="411" y="123"/>
                  </a:lnTo>
                  <a:lnTo>
                    <a:pt x="408" y="139"/>
                  </a:lnTo>
                  <a:lnTo>
                    <a:pt x="408" y="147"/>
                  </a:lnTo>
                  <a:lnTo>
                    <a:pt x="409" y="154"/>
                  </a:lnTo>
                  <a:lnTo>
                    <a:pt x="412" y="161"/>
                  </a:lnTo>
                  <a:lnTo>
                    <a:pt x="416" y="166"/>
                  </a:lnTo>
                  <a:lnTo>
                    <a:pt x="431" y="161"/>
                  </a:lnTo>
                  <a:lnTo>
                    <a:pt x="447" y="154"/>
                  </a:lnTo>
                  <a:lnTo>
                    <a:pt x="463" y="148"/>
                  </a:lnTo>
                  <a:lnTo>
                    <a:pt x="478" y="141"/>
                  </a:lnTo>
                  <a:lnTo>
                    <a:pt x="495" y="134"/>
                  </a:lnTo>
                  <a:lnTo>
                    <a:pt x="510" y="129"/>
                  </a:lnTo>
                  <a:lnTo>
                    <a:pt x="525" y="122"/>
                  </a:lnTo>
                  <a:lnTo>
                    <a:pt x="542" y="115"/>
                  </a:lnTo>
                  <a:lnTo>
                    <a:pt x="568" y="122"/>
                  </a:lnTo>
                  <a:lnTo>
                    <a:pt x="593" y="129"/>
                  </a:lnTo>
                  <a:lnTo>
                    <a:pt x="617" y="136"/>
                  </a:lnTo>
                  <a:lnTo>
                    <a:pt x="638" y="143"/>
                  </a:lnTo>
                  <a:lnTo>
                    <a:pt x="656" y="148"/>
                  </a:lnTo>
                  <a:lnTo>
                    <a:pt x="674" y="152"/>
                  </a:lnTo>
                  <a:lnTo>
                    <a:pt x="689" y="157"/>
                  </a:lnTo>
                  <a:lnTo>
                    <a:pt x="703" y="159"/>
                  </a:lnTo>
                  <a:lnTo>
                    <a:pt x="701" y="163"/>
                  </a:lnTo>
                  <a:lnTo>
                    <a:pt x="700" y="168"/>
                  </a:lnTo>
                  <a:lnTo>
                    <a:pt x="700" y="172"/>
                  </a:lnTo>
                  <a:lnTo>
                    <a:pt x="699" y="176"/>
                  </a:lnTo>
                  <a:lnTo>
                    <a:pt x="699" y="180"/>
                  </a:lnTo>
                  <a:lnTo>
                    <a:pt x="697" y="184"/>
                  </a:lnTo>
                  <a:lnTo>
                    <a:pt x="697" y="188"/>
                  </a:lnTo>
                  <a:lnTo>
                    <a:pt x="697" y="193"/>
                  </a:lnTo>
                  <a:lnTo>
                    <a:pt x="675" y="204"/>
                  </a:lnTo>
                  <a:lnTo>
                    <a:pt x="657" y="215"/>
                  </a:lnTo>
                  <a:lnTo>
                    <a:pt x="642" y="224"/>
                  </a:lnTo>
                  <a:lnTo>
                    <a:pt x="629" y="233"/>
                  </a:lnTo>
                  <a:lnTo>
                    <a:pt x="618" y="242"/>
                  </a:lnTo>
                  <a:lnTo>
                    <a:pt x="610" y="252"/>
                  </a:lnTo>
                  <a:lnTo>
                    <a:pt x="604" y="262"/>
                  </a:lnTo>
                  <a:lnTo>
                    <a:pt x="600" y="272"/>
                  </a:lnTo>
                  <a:lnTo>
                    <a:pt x="598" y="283"/>
                  </a:lnTo>
                  <a:lnTo>
                    <a:pt x="596" y="294"/>
                  </a:lnTo>
                  <a:lnTo>
                    <a:pt x="596" y="306"/>
                  </a:lnTo>
                  <a:lnTo>
                    <a:pt x="598" y="320"/>
                  </a:lnTo>
                  <a:lnTo>
                    <a:pt x="602" y="353"/>
                  </a:lnTo>
                  <a:lnTo>
                    <a:pt x="607" y="393"/>
                  </a:lnTo>
                  <a:lnTo>
                    <a:pt x="600" y="403"/>
                  </a:lnTo>
                  <a:lnTo>
                    <a:pt x="593" y="413"/>
                  </a:lnTo>
                  <a:lnTo>
                    <a:pt x="589" y="420"/>
                  </a:lnTo>
                  <a:lnTo>
                    <a:pt x="586" y="428"/>
                  </a:lnTo>
                  <a:lnTo>
                    <a:pt x="584" y="435"/>
                  </a:lnTo>
                  <a:lnTo>
                    <a:pt x="582" y="440"/>
                  </a:lnTo>
                  <a:lnTo>
                    <a:pt x="582" y="447"/>
                  </a:lnTo>
                  <a:lnTo>
                    <a:pt x="582" y="454"/>
                  </a:lnTo>
                  <a:lnTo>
                    <a:pt x="584" y="468"/>
                  </a:lnTo>
                  <a:lnTo>
                    <a:pt x="586" y="485"/>
                  </a:lnTo>
                  <a:lnTo>
                    <a:pt x="588" y="504"/>
                  </a:lnTo>
                  <a:lnTo>
                    <a:pt x="588" y="530"/>
                  </a:lnTo>
                  <a:lnTo>
                    <a:pt x="557" y="533"/>
                  </a:lnTo>
                  <a:lnTo>
                    <a:pt x="535" y="535"/>
                  </a:lnTo>
                  <a:lnTo>
                    <a:pt x="516" y="535"/>
                  </a:lnTo>
                  <a:lnTo>
                    <a:pt x="501" y="536"/>
                  </a:lnTo>
                  <a:lnTo>
                    <a:pt x="484" y="539"/>
                  </a:lnTo>
                  <a:lnTo>
                    <a:pt x="467" y="546"/>
                  </a:lnTo>
                  <a:lnTo>
                    <a:pt x="445" y="557"/>
                  </a:lnTo>
                  <a:lnTo>
                    <a:pt x="416" y="573"/>
                  </a:lnTo>
                  <a:lnTo>
                    <a:pt x="388" y="584"/>
                  </a:lnTo>
                  <a:lnTo>
                    <a:pt x="365" y="597"/>
                  </a:lnTo>
                  <a:lnTo>
                    <a:pt x="345" y="609"/>
                  </a:lnTo>
                  <a:lnTo>
                    <a:pt x="329" y="623"/>
                  </a:lnTo>
                  <a:lnTo>
                    <a:pt x="315" y="637"/>
                  </a:lnTo>
                  <a:lnTo>
                    <a:pt x="304" y="652"/>
                  </a:lnTo>
                  <a:lnTo>
                    <a:pt x="296" y="669"/>
                  </a:lnTo>
                  <a:lnTo>
                    <a:pt x="289" y="686"/>
                  </a:lnTo>
                  <a:lnTo>
                    <a:pt x="283" y="704"/>
                  </a:lnTo>
                  <a:lnTo>
                    <a:pt x="279" y="723"/>
                  </a:lnTo>
                  <a:lnTo>
                    <a:pt x="276" y="744"/>
                  </a:lnTo>
                  <a:lnTo>
                    <a:pt x="273" y="766"/>
                  </a:lnTo>
                  <a:lnTo>
                    <a:pt x="269" y="813"/>
                  </a:lnTo>
                  <a:lnTo>
                    <a:pt x="262" y="867"/>
                  </a:lnTo>
                  <a:lnTo>
                    <a:pt x="260" y="867"/>
                  </a:lnTo>
                  <a:lnTo>
                    <a:pt x="255" y="866"/>
                  </a:lnTo>
                  <a:lnTo>
                    <a:pt x="251" y="864"/>
                  </a:lnTo>
                  <a:lnTo>
                    <a:pt x="247" y="863"/>
                  </a:lnTo>
                  <a:lnTo>
                    <a:pt x="243" y="861"/>
                  </a:lnTo>
                  <a:lnTo>
                    <a:pt x="239" y="861"/>
                  </a:lnTo>
                  <a:lnTo>
                    <a:pt x="236" y="860"/>
                  </a:lnTo>
                  <a:lnTo>
                    <a:pt x="233" y="860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3" name="Freeform 376">
              <a:extLst>
                <a:ext uri="{FF2B5EF4-FFF2-40B4-BE49-F238E27FC236}">
                  <a16:creationId xmlns:a16="http://schemas.microsoft.com/office/drawing/2014/main" id="{9022B3D0-40C9-25A3-CF67-D0D78B5EB6BD}"/>
                </a:ext>
              </a:extLst>
            </p:cNvPr>
            <p:cNvSpPr>
              <a:spLocks/>
            </p:cNvSpPr>
            <p:nvPr/>
          </p:nvSpPr>
          <p:spPr bwMode="auto">
            <a:xfrm rot="115097">
              <a:off x="4235425" y="2582640"/>
              <a:ext cx="552983" cy="838479"/>
            </a:xfrm>
            <a:custGeom>
              <a:avLst/>
              <a:gdLst>
                <a:gd name="T0" fmla="*/ 2 w 532"/>
                <a:gd name="T1" fmla="*/ 6 h 795"/>
                <a:gd name="T2" fmla="*/ 1 w 532"/>
                <a:gd name="T3" fmla="*/ 6 h 795"/>
                <a:gd name="T4" fmla="*/ 1 w 532"/>
                <a:gd name="T5" fmla="*/ 6 h 795"/>
                <a:gd name="T6" fmla="*/ 1 w 532"/>
                <a:gd name="T7" fmla="*/ 6 h 795"/>
                <a:gd name="T8" fmla="*/ 1 w 532"/>
                <a:gd name="T9" fmla="*/ 6 h 795"/>
                <a:gd name="T10" fmla="*/ 1 w 532"/>
                <a:gd name="T11" fmla="*/ 6 h 795"/>
                <a:gd name="T12" fmla="*/ 1 w 532"/>
                <a:gd name="T13" fmla="*/ 6 h 795"/>
                <a:gd name="T14" fmla="*/ 1 w 532"/>
                <a:gd name="T15" fmla="*/ 5 h 795"/>
                <a:gd name="T16" fmla="*/ 1 w 532"/>
                <a:gd name="T17" fmla="*/ 5 h 795"/>
                <a:gd name="T18" fmla="*/ 1 w 532"/>
                <a:gd name="T19" fmla="*/ 5 h 795"/>
                <a:gd name="T20" fmla="*/ 1 w 532"/>
                <a:gd name="T21" fmla="*/ 5 h 795"/>
                <a:gd name="T22" fmla="*/ 1 w 532"/>
                <a:gd name="T23" fmla="*/ 6 h 795"/>
                <a:gd name="T24" fmla="*/ 1 w 532"/>
                <a:gd name="T25" fmla="*/ 6 h 795"/>
                <a:gd name="T26" fmla="*/ 1 w 532"/>
                <a:gd name="T27" fmla="*/ 6 h 795"/>
                <a:gd name="T28" fmla="*/ 1 w 532"/>
                <a:gd name="T29" fmla="*/ 6 h 795"/>
                <a:gd name="T30" fmla="*/ 1 w 532"/>
                <a:gd name="T31" fmla="*/ 4 h 795"/>
                <a:gd name="T32" fmla="*/ 1 w 532"/>
                <a:gd name="T33" fmla="*/ 4 h 795"/>
                <a:gd name="T34" fmla="*/ 1 w 532"/>
                <a:gd name="T35" fmla="*/ 3 h 795"/>
                <a:gd name="T36" fmla="*/ 1 w 532"/>
                <a:gd name="T37" fmla="*/ 2 h 795"/>
                <a:gd name="T38" fmla="*/ 1 w 532"/>
                <a:gd name="T39" fmla="*/ 1 h 795"/>
                <a:gd name="T40" fmla="*/ 1 w 532"/>
                <a:gd name="T41" fmla="*/ 1 h 795"/>
                <a:gd name="T42" fmla="*/ 1 w 532"/>
                <a:gd name="T43" fmla="*/ 1 h 795"/>
                <a:gd name="T44" fmla="*/ 1 w 532"/>
                <a:gd name="T45" fmla="*/ 1 h 795"/>
                <a:gd name="T46" fmla="*/ 1 w 532"/>
                <a:gd name="T47" fmla="*/ 1 h 795"/>
                <a:gd name="T48" fmla="*/ 1 w 532"/>
                <a:gd name="T49" fmla="*/ 1 h 795"/>
                <a:gd name="T50" fmla="*/ 1 w 532"/>
                <a:gd name="T51" fmla="*/ 1 h 795"/>
                <a:gd name="T52" fmla="*/ 1 w 532"/>
                <a:gd name="T53" fmla="*/ 1 h 795"/>
                <a:gd name="T54" fmla="*/ 2 w 532"/>
                <a:gd name="T55" fmla="*/ 1 h 795"/>
                <a:gd name="T56" fmla="*/ 2 w 532"/>
                <a:gd name="T57" fmla="*/ 1 h 795"/>
                <a:gd name="T58" fmla="*/ 2 w 532"/>
                <a:gd name="T59" fmla="*/ 1 h 795"/>
                <a:gd name="T60" fmla="*/ 2 w 532"/>
                <a:gd name="T61" fmla="*/ 1 h 795"/>
                <a:gd name="T62" fmla="*/ 2 w 532"/>
                <a:gd name="T63" fmla="*/ 1 h 795"/>
                <a:gd name="T64" fmla="*/ 2 w 532"/>
                <a:gd name="T65" fmla="*/ 1 h 795"/>
                <a:gd name="T66" fmla="*/ 2 w 532"/>
                <a:gd name="T67" fmla="*/ 2 h 795"/>
                <a:gd name="T68" fmla="*/ 3 w 532"/>
                <a:gd name="T69" fmla="*/ 2 h 795"/>
                <a:gd name="T70" fmla="*/ 3 w 532"/>
                <a:gd name="T71" fmla="*/ 2 h 795"/>
                <a:gd name="T72" fmla="*/ 3 w 532"/>
                <a:gd name="T73" fmla="*/ 2 h 795"/>
                <a:gd name="T74" fmla="*/ 3 w 532"/>
                <a:gd name="T75" fmla="*/ 2 h 795"/>
                <a:gd name="T76" fmla="*/ 2 w 532"/>
                <a:gd name="T77" fmla="*/ 3 h 795"/>
                <a:gd name="T78" fmla="*/ 3 w 532"/>
                <a:gd name="T79" fmla="*/ 3 h 795"/>
                <a:gd name="T80" fmla="*/ 3 w 532"/>
                <a:gd name="T81" fmla="*/ 3 h 795"/>
                <a:gd name="T82" fmla="*/ 3 w 532"/>
                <a:gd name="T83" fmla="*/ 4 h 795"/>
                <a:gd name="T84" fmla="*/ 3 w 532"/>
                <a:gd name="T85" fmla="*/ 4 h 795"/>
                <a:gd name="T86" fmla="*/ 3 w 532"/>
                <a:gd name="T87" fmla="*/ 4 h 795"/>
                <a:gd name="T88" fmla="*/ 3 w 532"/>
                <a:gd name="T89" fmla="*/ 4 h 795"/>
                <a:gd name="T90" fmla="*/ 3 w 532"/>
                <a:gd name="T91" fmla="*/ 4 h 795"/>
                <a:gd name="T92" fmla="*/ 3 w 532"/>
                <a:gd name="T93" fmla="*/ 4 h 795"/>
                <a:gd name="T94" fmla="*/ 3 w 532"/>
                <a:gd name="T95" fmla="*/ 5 h 795"/>
                <a:gd name="T96" fmla="*/ 3 w 532"/>
                <a:gd name="T97" fmla="*/ 5 h 795"/>
                <a:gd name="T98" fmla="*/ 3 w 532"/>
                <a:gd name="T99" fmla="*/ 5 h 795"/>
                <a:gd name="T100" fmla="*/ 3 w 532"/>
                <a:gd name="T101" fmla="*/ 6 h 795"/>
                <a:gd name="T102" fmla="*/ 3 w 532"/>
                <a:gd name="T103" fmla="*/ 6 h 795"/>
                <a:gd name="T104" fmla="*/ 3 w 532"/>
                <a:gd name="T105" fmla="*/ 6 h 795"/>
                <a:gd name="T106" fmla="*/ 3 w 532"/>
                <a:gd name="T107" fmla="*/ 6 h 795"/>
                <a:gd name="T108" fmla="*/ 3 w 532"/>
                <a:gd name="T109" fmla="*/ 6 h 795"/>
                <a:gd name="T110" fmla="*/ 3 w 532"/>
                <a:gd name="T111" fmla="*/ 6 h 795"/>
                <a:gd name="T112" fmla="*/ 3 w 532"/>
                <a:gd name="T113" fmla="*/ 6 h 795"/>
                <a:gd name="T114" fmla="*/ 2 w 532"/>
                <a:gd name="T115" fmla="*/ 6 h 79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32"/>
                <a:gd name="T175" fmla="*/ 0 h 795"/>
                <a:gd name="T176" fmla="*/ 532 w 532"/>
                <a:gd name="T177" fmla="*/ 795 h 79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32" h="795">
                  <a:moveTo>
                    <a:pt x="417" y="763"/>
                  </a:moveTo>
                  <a:lnTo>
                    <a:pt x="391" y="762"/>
                  </a:lnTo>
                  <a:lnTo>
                    <a:pt x="367" y="759"/>
                  </a:lnTo>
                  <a:lnTo>
                    <a:pt x="345" y="758"/>
                  </a:lnTo>
                  <a:lnTo>
                    <a:pt x="325" y="755"/>
                  </a:lnTo>
                  <a:lnTo>
                    <a:pt x="302" y="754"/>
                  </a:lnTo>
                  <a:lnTo>
                    <a:pt x="282" y="754"/>
                  </a:lnTo>
                  <a:lnTo>
                    <a:pt x="258" y="756"/>
                  </a:lnTo>
                  <a:lnTo>
                    <a:pt x="234" y="759"/>
                  </a:lnTo>
                  <a:lnTo>
                    <a:pt x="226" y="751"/>
                  </a:lnTo>
                  <a:lnTo>
                    <a:pt x="219" y="744"/>
                  </a:lnTo>
                  <a:lnTo>
                    <a:pt x="212" y="738"/>
                  </a:lnTo>
                  <a:lnTo>
                    <a:pt x="205" y="734"/>
                  </a:lnTo>
                  <a:lnTo>
                    <a:pt x="198" y="731"/>
                  </a:lnTo>
                  <a:lnTo>
                    <a:pt x="192" y="730"/>
                  </a:lnTo>
                  <a:lnTo>
                    <a:pt x="183" y="729"/>
                  </a:lnTo>
                  <a:lnTo>
                    <a:pt x="176" y="729"/>
                  </a:lnTo>
                  <a:lnTo>
                    <a:pt x="175" y="731"/>
                  </a:lnTo>
                  <a:lnTo>
                    <a:pt x="172" y="733"/>
                  </a:lnTo>
                  <a:lnTo>
                    <a:pt x="171" y="734"/>
                  </a:lnTo>
                  <a:lnTo>
                    <a:pt x="168" y="736"/>
                  </a:lnTo>
                  <a:lnTo>
                    <a:pt x="167" y="738"/>
                  </a:lnTo>
                  <a:lnTo>
                    <a:pt x="165" y="740"/>
                  </a:lnTo>
                  <a:lnTo>
                    <a:pt x="164" y="742"/>
                  </a:lnTo>
                  <a:lnTo>
                    <a:pt x="161" y="744"/>
                  </a:lnTo>
                  <a:lnTo>
                    <a:pt x="158" y="742"/>
                  </a:lnTo>
                  <a:lnTo>
                    <a:pt x="154" y="740"/>
                  </a:lnTo>
                  <a:lnTo>
                    <a:pt x="151" y="737"/>
                  </a:lnTo>
                  <a:lnTo>
                    <a:pt x="149" y="733"/>
                  </a:lnTo>
                  <a:lnTo>
                    <a:pt x="144" y="727"/>
                  </a:lnTo>
                  <a:lnTo>
                    <a:pt x="140" y="719"/>
                  </a:lnTo>
                  <a:lnTo>
                    <a:pt x="135" y="708"/>
                  </a:lnTo>
                  <a:lnTo>
                    <a:pt x="128" y="693"/>
                  </a:lnTo>
                  <a:lnTo>
                    <a:pt x="122" y="693"/>
                  </a:lnTo>
                  <a:lnTo>
                    <a:pt x="117" y="691"/>
                  </a:lnTo>
                  <a:lnTo>
                    <a:pt x="111" y="691"/>
                  </a:lnTo>
                  <a:lnTo>
                    <a:pt x="106" y="691"/>
                  </a:lnTo>
                  <a:lnTo>
                    <a:pt x="100" y="690"/>
                  </a:lnTo>
                  <a:lnTo>
                    <a:pt x="95" y="690"/>
                  </a:lnTo>
                  <a:lnTo>
                    <a:pt x="90" y="690"/>
                  </a:lnTo>
                  <a:lnTo>
                    <a:pt x="85" y="688"/>
                  </a:lnTo>
                  <a:lnTo>
                    <a:pt x="74" y="704"/>
                  </a:lnTo>
                  <a:lnTo>
                    <a:pt x="67" y="715"/>
                  </a:lnTo>
                  <a:lnTo>
                    <a:pt x="60" y="723"/>
                  </a:lnTo>
                  <a:lnTo>
                    <a:pt x="56" y="729"/>
                  </a:lnTo>
                  <a:lnTo>
                    <a:pt x="54" y="733"/>
                  </a:lnTo>
                  <a:lnTo>
                    <a:pt x="52" y="737"/>
                  </a:lnTo>
                  <a:lnTo>
                    <a:pt x="52" y="740"/>
                  </a:lnTo>
                  <a:lnTo>
                    <a:pt x="50" y="744"/>
                  </a:lnTo>
                  <a:lnTo>
                    <a:pt x="47" y="747"/>
                  </a:lnTo>
                  <a:lnTo>
                    <a:pt x="42" y="752"/>
                  </a:lnTo>
                  <a:lnTo>
                    <a:pt x="38" y="759"/>
                  </a:lnTo>
                  <a:lnTo>
                    <a:pt x="32" y="769"/>
                  </a:lnTo>
                  <a:lnTo>
                    <a:pt x="27" y="778"/>
                  </a:lnTo>
                  <a:lnTo>
                    <a:pt x="21" y="787"/>
                  </a:lnTo>
                  <a:lnTo>
                    <a:pt x="17" y="792"/>
                  </a:lnTo>
                  <a:lnTo>
                    <a:pt x="14" y="794"/>
                  </a:lnTo>
                  <a:lnTo>
                    <a:pt x="10" y="780"/>
                  </a:lnTo>
                  <a:lnTo>
                    <a:pt x="6" y="765"/>
                  </a:lnTo>
                  <a:lnTo>
                    <a:pt x="5" y="749"/>
                  </a:lnTo>
                  <a:lnTo>
                    <a:pt x="2" y="734"/>
                  </a:lnTo>
                  <a:lnTo>
                    <a:pt x="0" y="702"/>
                  </a:lnTo>
                  <a:lnTo>
                    <a:pt x="2" y="672"/>
                  </a:lnTo>
                  <a:lnTo>
                    <a:pt x="6" y="640"/>
                  </a:lnTo>
                  <a:lnTo>
                    <a:pt x="11" y="608"/>
                  </a:lnTo>
                  <a:lnTo>
                    <a:pt x="20" y="576"/>
                  </a:lnTo>
                  <a:lnTo>
                    <a:pt x="29" y="546"/>
                  </a:lnTo>
                  <a:lnTo>
                    <a:pt x="42" y="515"/>
                  </a:lnTo>
                  <a:lnTo>
                    <a:pt x="56" y="485"/>
                  </a:lnTo>
                  <a:lnTo>
                    <a:pt x="70" y="456"/>
                  </a:lnTo>
                  <a:lnTo>
                    <a:pt x="86" y="428"/>
                  </a:lnTo>
                  <a:lnTo>
                    <a:pt x="103" y="402"/>
                  </a:lnTo>
                  <a:lnTo>
                    <a:pt x="120" y="377"/>
                  </a:lnTo>
                  <a:lnTo>
                    <a:pt x="138" y="353"/>
                  </a:lnTo>
                  <a:lnTo>
                    <a:pt x="156" y="331"/>
                  </a:lnTo>
                  <a:lnTo>
                    <a:pt x="160" y="315"/>
                  </a:lnTo>
                  <a:lnTo>
                    <a:pt x="164" y="292"/>
                  </a:lnTo>
                  <a:lnTo>
                    <a:pt x="168" y="269"/>
                  </a:lnTo>
                  <a:lnTo>
                    <a:pt x="174" y="244"/>
                  </a:lnTo>
                  <a:lnTo>
                    <a:pt x="178" y="220"/>
                  </a:lnTo>
                  <a:lnTo>
                    <a:pt x="182" y="198"/>
                  </a:lnTo>
                  <a:lnTo>
                    <a:pt x="186" y="179"/>
                  </a:lnTo>
                  <a:lnTo>
                    <a:pt x="190" y="166"/>
                  </a:lnTo>
                  <a:lnTo>
                    <a:pt x="211" y="154"/>
                  </a:lnTo>
                  <a:lnTo>
                    <a:pt x="228" y="140"/>
                  </a:lnTo>
                  <a:lnTo>
                    <a:pt x="241" y="125"/>
                  </a:lnTo>
                  <a:lnTo>
                    <a:pt x="254" y="110"/>
                  </a:lnTo>
                  <a:lnTo>
                    <a:pt x="265" y="93"/>
                  </a:lnTo>
                  <a:lnTo>
                    <a:pt x="273" y="74"/>
                  </a:lnTo>
                  <a:lnTo>
                    <a:pt x="280" y="53"/>
                  </a:lnTo>
                  <a:lnTo>
                    <a:pt x="287" y="31"/>
                  </a:lnTo>
                  <a:lnTo>
                    <a:pt x="283" y="27"/>
                  </a:lnTo>
                  <a:lnTo>
                    <a:pt x="279" y="24"/>
                  </a:lnTo>
                  <a:lnTo>
                    <a:pt x="276" y="22"/>
                  </a:lnTo>
                  <a:lnTo>
                    <a:pt x="273" y="21"/>
                  </a:lnTo>
                  <a:lnTo>
                    <a:pt x="270" y="20"/>
                  </a:lnTo>
                  <a:lnTo>
                    <a:pt x="266" y="18"/>
                  </a:lnTo>
                  <a:lnTo>
                    <a:pt x="262" y="18"/>
                  </a:lnTo>
                  <a:lnTo>
                    <a:pt x="257" y="17"/>
                  </a:lnTo>
                  <a:lnTo>
                    <a:pt x="257" y="14"/>
                  </a:lnTo>
                  <a:lnTo>
                    <a:pt x="257" y="13"/>
                  </a:lnTo>
                  <a:lnTo>
                    <a:pt x="257" y="10"/>
                  </a:lnTo>
                  <a:lnTo>
                    <a:pt x="257" y="9"/>
                  </a:lnTo>
                  <a:lnTo>
                    <a:pt x="257" y="6"/>
                  </a:lnTo>
                  <a:lnTo>
                    <a:pt x="257" y="4"/>
                  </a:lnTo>
                  <a:lnTo>
                    <a:pt x="257" y="2"/>
                  </a:lnTo>
                  <a:lnTo>
                    <a:pt x="257" y="0"/>
                  </a:lnTo>
                  <a:lnTo>
                    <a:pt x="277" y="3"/>
                  </a:lnTo>
                  <a:lnTo>
                    <a:pt x="295" y="7"/>
                  </a:lnTo>
                  <a:lnTo>
                    <a:pt x="312" y="11"/>
                  </a:lnTo>
                  <a:lnTo>
                    <a:pt x="327" y="18"/>
                  </a:lnTo>
                  <a:lnTo>
                    <a:pt x="338" y="27"/>
                  </a:lnTo>
                  <a:lnTo>
                    <a:pt x="349" y="36"/>
                  </a:lnTo>
                  <a:lnTo>
                    <a:pt x="358" y="46"/>
                  </a:lnTo>
                  <a:lnTo>
                    <a:pt x="365" y="58"/>
                  </a:lnTo>
                  <a:lnTo>
                    <a:pt x="369" y="71"/>
                  </a:lnTo>
                  <a:lnTo>
                    <a:pt x="372" y="85"/>
                  </a:lnTo>
                  <a:lnTo>
                    <a:pt x="372" y="101"/>
                  </a:lnTo>
                  <a:lnTo>
                    <a:pt x="370" y="118"/>
                  </a:lnTo>
                  <a:lnTo>
                    <a:pt x="367" y="137"/>
                  </a:lnTo>
                  <a:lnTo>
                    <a:pt x="363" y="157"/>
                  </a:lnTo>
                  <a:lnTo>
                    <a:pt x="356" y="177"/>
                  </a:lnTo>
                  <a:lnTo>
                    <a:pt x="348" y="200"/>
                  </a:lnTo>
                  <a:lnTo>
                    <a:pt x="349" y="200"/>
                  </a:lnTo>
                  <a:lnTo>
                    <a:pt x="351" y="200"/>
                  </a:lnTo>
                  <a:lnTo>
                    <a:pt x="352" y="200"/>
                  </a:lnTo>
                  <a:lnTo>
                    <a:pt x="354" y="200"/>
                  </a:lnTo>
                  <a:lnTo>
                    <a:pt x="355" y="200"/>
                  </a:lnTo>
                  <a:lnTo>
                    <a:pt x="356" y="200"/>
                  </a:lnTo>
                  <a:lnTo>
                    <a:pt x="358" y="200"/>
                  </a:lnTo>
                  <a:lnTo>
                    <a:pt x="359" y="200"/>
                  </a:lnTo>
                  <a:lnTo>
                    <a:pt x="367" y="219"/>
                  </a:lnTo>
                  <a:lnTo>
                    <a:pt x="376" y="234"/>
                  </a:lnTo>
                  <a:lnTo>
                    <a:pt x="380" y="240"/>
                  </a:lnTo>
                  <a:lnTo>
                    <a:pt x="384" y="245"/>
                  </a:lnTo>
                  <a:lnTo>
                    <a:pt x="390" y="249"/>
                  </a:lnTo>
                  <a:lnTo>
                    <a:pt x="395" y="254"/>
                  </a:lnTo>
                  <a:lnTo>
                    <a:pt x="408" y="259"/>
                  </a:lnTo>
                  <a:lnTo>
                    <a:pt x="423" y="263"/>
                  </a:lnTo>
                  <a:lnTo>
                    <a:pt x="441" y="267"/>
                  </a:lnTo>
                  <a:lnTo>
                    <a:pt x="463" y="272"/>
                  </a:lnTo>
                  <a:lnTo>
                    <a:pt x="463" y="276"/>
                  </a:lnTo>
                  <a:lnTo>
                    <a:pt x="464" y="280"/>
                  </a:lnTo>
                  <a:lnTo>
                    <a:pt x="464" y="285"/>
                  </a:lnTo>
                  <a:lnTo>
                    <a:pt x="466" y="290"/>
                  </a:lnTo>
                  <a:lnTo>
                    <a:pt x="466" y="295"/>
                  </a:lnTo>
                  <a:lnTo>
                    <a:pt x="467" y="299"/>
                  </a:lnTo>
                  <a:lnTo>
                    <a:pt x="467" y="303"/>
                  </a:lnTo>
                  <a:lnTo>
                    <a:pt x="469" y="309"/>
                  </a:lnTo>
                  <a:lnTo>
                    <a:pt x="455" y="313"/>
                  </a:lnTo>
                  <a:lnTo>
                    <a:pt x="444" y="317"/>
                  </a:lnTo>
                  <a:lnTo>
                    <a:pt x="435" y="324"/>
                  </a:lnTo>
                  <a:lnTo>
                    <a:pt x="428" y="331"/>
                  </a:lnTo>
                  <a:lnTo>
                    <a:pt x="423" y="339"/>
                  </a:lnTo>
                  <a:lnTo>
                    <a:pt x="420" y="351"/>
                  </a:lnTo>
                  <a:lnTo>
                    <a:pt x="416" y="363"/>
                  </a:lnTo>
                  <a:lnTo>
                    <a:pt x="413" y="377"/>
                  </a:lnTo>
                  <a:lnTo>
                    <a:pt x="423" y="388"/>
                  </a:lnTo>
                  <a:lnTo>
                    <a:pt x="431" y="399"/>
                  </a:lnTo>
                  <a:lnTo>
                    <a:pt x="439" y="412"/>
                  </a:lnTo>
                  <a:lnTo>
                    <a:pt x="446" y="424"/>
                  </a:lnTo>
                  <a:lnTo>
                    <a:pt x="453" y="438"/>
                  </a:lnTo>
                  <a:lnTo>
                    <a:pt x="460" y="452"/>
                  </a:lnTo>
                  <a:lnTo>
                    <a:pt x="467" y="468"/>
                  </a:lnTo>
                  <a:lnTo>
                    <a:pt x="474" y="486"/>
                  </a:lnTo>
                  <a:lnTo>
                    <a:pt x="489" y="488"/>
                  </a:lnTo>
                  <a:lnTo>
                    <a:pt x="500" y="490"/>
                  </a:lnTo>
                  <a:lnTo>
                    <a:pt x="509" y="492"/>
                  </a:lnTo>
                  <a:lnTo>
                    <a:pt x="516" y="493"/>
                  </a:lnTo>
                  <a:lnTo>
                    <a:pt x="520" y="495"/>
                  </a:lnTo>
                  <a:lnTo>
                    <a:pt x="524" y="497"/>
                  </a:lnTo>
                  <a:lnTo>
                    <a:pt x="528" y="500"/>
                  </a:lnTo>
                  <a:lnTo>
                    <a:pt x="531" y="503"/>
                  </a:lnTo>
                  <a:lnTo>
                    <a:pt x="520" y="518"/>
                  </a:lnTo>
                  <a:lnTo>
                    <a:pt x="509" y="531"/>
                  </a:lnTo>
                  <a:lnTo>
                    <a:pt x="499" y="543"/>
                  </a:lnTo>
                  <a:lnTo>
                    <a:pt x="488" y="554"/>
                  </a:lnTo>
                  <a:lnTo>
                    <a:pt x="480" y="567"/>
                  </a:lnTo>
                  <a:lnTo>
                    <a:pt x="473" y="579"/>
                  </a:lnTo>
                  <a:lnTo>
                    <a:pt x="466" y="594"/>
                  </a:lnTo>
                  <a:lnTo>
                    <a:pt x="463" y="612"/>
                  </a:lnTo>
                  <a:lnTo>
                    <a:pt x="473" y="616"/>
                  </a:lnTo>
                  <a:lnTo>
                    <a:pt x="480" y="621"/>
                  </a:lnTo>
                  <a:lnTo>
                    <a:pt x="485" y="625"/>
                  </a:lnTo>
                  <a:lnTo>
                    <a:pt x="489" y="629"/>
                  </a:lnTo>
                  <a:lnTo>
                    <a:pt x="492" y="634"/>
                  </a:lnTo>
                  <a:lnTo>
                    <a:pt x="492" y="640"/>
                  </a:lnTo>
                  <a:lnTo>
                    <a:pt x="492" y="646"/>
                  </a:lnTo>
                  <a:lnTo>
                    <a:pt x="492" y="651"/>
                  </a:lnTo>
                  <a:lnTo>
                    <a:pt x="488" y="665"/>
                  </a:lnTo>
                  <a:lnTo>
                    <a:pt x="482" y="679"/>
                  </a:lnTo>
                  <a:lnTo>
                    <a:pt x="477" y="694"/>
                  </a:lnTo>
                  <a:lnTo>
                    <a:pt x="474" y="709"/>
                  </a:lnTo>
                  <a:lnTo>
                    <a:pt x="477" y="711"/>
                  </a:lnTo>
                  <a:lnTo>
                    <a:pt x="478" y="712"/>
                  </a:lnTo>
                  <a:lnTo>
                    <a:pt x="481" y="712"/>
                  </a:lnTo>
                  <a:lnTo>
                    <a:pt x="484" y="713"/>
                  </a:lnTo>
                  <a:lnTo>
                    <a:pt x="487" y="715"/>
                  </a:lnTo>
                  <a:lnTo>
                    <a:pt x="488" y="715"/>
                  </a:lnTo>
                  <a:lnTo>
                    <a:pt x="491" y="716"/>
                  </a:lnTo>
                  <a:lnTo>
                    <a:pt x="494" y="718"/>
                  </a:lnTo>
                  <a:lnTo>
                    <a:pt x="494" y="722"/>
                  </a:lnTo>
                  <a:lnTo>
                    <a:pt x="495" y="729"/>
                  </a:lnTo>
                  <a:lnTo>
                    <a:pt x="495" y="737"/>
                  </a:lnTo>
                  <a:lnTo>
                    <a:pt x="496" y="747"/>
                  </a:lnTo>
                  <a:lnTo>
                    <a:pt x="498" y="756"/>
                  </a:lnTo>
                  <a:lnTo>
                    <a:pt x="499" y="765"/>
                  </a:lnTo>
                  <a:lnTo>
                    <a:pt x="500" y="772"/>
                  </a:lnTo>
                  <a:lnTo>
                    <a:pt x="500" y="777"/>
                  </a:lnTo>
                  <a:lnTo>
                    <a:pt x="496" y="776"/>
                  </a:lnTo>
                  <a:lnTo>
                    <a:pt x="491" y="772"/>
                  </a:lnTo>
                  <a:lnTo>
                    <a:pt x="485" y="767"/>
                  </a:lnTo>
                  <a:lnTo>
                    <a:pt x="480" y="760"/>
                  </a:lnTo>
                  <a:lnTo>
                    <a:pt x="474" y="755"/>
                  </a:lnTo>
                  <a:lnTo>
                    <a:pt x="469" y="751"/>
                  </a:lnTo>
                  <a:lnTo>
                    <a:pt x="463" y="747"/>
                  </a:lnTo>
                  <a:lnTo>
                    <a:pt x="459" y="747"/>
                  </a:lnTo>
                  <a:lnTo>
                    <a:pt x="457" y="749"/>
                  </a:lnTo>
                  <a:lnTo>
                    <a:pt x="457" y="751"/>
                  </a:lnTo>
                  <a:lnTo>
                    <a:pt x="456" y="754"/>
                  </a:lnTo>
                  <a:lnTo>
                    <a:pt x="455" y="756"/>
                  </a:lnTo>
                  <a:lnTo>
                    <a:pt x="453" y="759"/>
                  </a:lnTo>
                  <a:lnTo>
                    <a:pt x="453" y="762"/>
                  </a:lnTo>
                  <a:lnTo>
                    <a:pt x="452" y="765"/>
                  </a:lnTo>
                  <a:lnTo>
                    <a:pt x="452" y="767"/>
                  </a:lnTo>
                  <a:lnTo>
                    <a:pt x="446" y="766"/>
                  </a:lnTo>
                  <a:lnTo>
                    <a:pt x="442" y="766"/>
                  </a:lnTo>
                  <a:lnTo>
                    <a:pt x="438" y="766"/>
                  </a:lnTo>
                  <a:lnTo>
                    <a:pt x="434" y="765"/>
                  </a:lnTo>
                  <a:lnTo>
                    <a:pt x="430" y="765"/>
                  </a:lnTo>
                  <a:lnTo>
                    <a:pt x="426" y="765"/>
                  </a:lnTo>
                  <a:lnTo>
                    <a:pt x="421" y="763"/>
                  </a:lnTo>
                  <a:lnTo>
                    <a:pt x="417" y="763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4" name="Freeform 377">
              <a:extLst>
                <a:ext uri="{FF2B5EF4-FFF2-40B4-BE49-F238E27FC236}">
                  <a16:creationId xmlns:a16="http://schemas.microsoft.com/office/drawing/2014/main" id="{B3A0D1D9-D40D-C807-9EE6-52DF55DF6972}"/>
                </a:ext>
              </a:extLst>
            </p:cNvPr>
            <p:cNvSpPr>
              <a:spLocks/>
            </p:cNvSpPr>
            <p:nvPr/>
          </p:nvSpPr>
          <p:spPr bwMode="auto">
            <a:xfrm rot="109188">
              <a:off x="3070857" y="2711868"/>
              <a:ext cx="1262240" cy="1161546"/>
            </a:xfrm>
            <a:custGeom>
              <a:avLst/>
              <a:gdLst>
                <a:gd name="T0" fmla="*/ 2 w 1206"/>
                <a:gd name="T1" fmla="*/ 8 h 1101"/>
                <a:gd name="T2" fmla="*/ 2 w 1206"/>
                <a:gd name="T3" fmla="*/ 7 h 1101"/>
                <a:gd name="T4" fmla="*/ 2 w 1206"/>
                <a:gd name="T5" fmla="*/ 7 h 1101"/>
                <a:gd name="T6" fmla="*/ 2 w 1206"/>
                <a:gd name="T7" fmla="*/ 6 h 1101"/>
                <a:gd name="T8" fmla="*/ 1 w 1206"/>
                <a:gd name="T9" fmla="*/ 6 h 1101"/>
                <a:gd name="T10" fmla="*/ 1 w 1206"/>
                <a:gd name="T11" fmla="*/ 6 h 1101"/>
                <a:gd name="T12" fmla="*/ 1 w 1206"/>
                <a:gd name="T13" fmla="*/ 6 h 1101"/>
                <a:gd name="T14" fmla="*/ 1 w 1206"/>
                <a:gd name="T15" fmla="*/ 6 h 1101"/>
                <a:gd name="T16" fmla="*/ 1 w 1206"/>
                <a:gd name="T17" fmla="*/ 5 h 1101"/>
                <a:gd name="T18" fmla="*/ 1 w 1206"/>
                <a:gd name="T19" fmla="*/ 4 h 1101"/>
                <a:gd name="T20" fmla="*/ 1 w 1206"/>
                <a:gd name="T21" fmla="*/ 4 h 1101"/>
                <a:gd name="T22" fmla="*/ 1 w 1206"/>
                <a:gd name="T23" fmla="*/ 4 h 1101"/>
                <a:gd name="T24" fmla="*/ 1 w 1206"/>
                <a:gd name="T25" fmla="*/ 3 h 1101"/>
                <a:gd name="T26" fmla="*/ 1 w 1206"/>
                <a:gd name="T27" fmla="*/ 3 h 1101"/>
                <a:gd name="T28" fmla="*/ 1 w 1206"/>
                <a:gd name="T29" fmla="*/ 3 h 1101"/>
                <a:gd name="T30" fmla="*/ 1 w 1206"/>
                <a:gd name="T31" fmla="*/ 3 h 1101"/>
                <a:gd name="T32" fmla="*/ 1 w 1206"/>
                <a:gd name="T33" fmla="*/ 3 h 1101"/>
                <a:gd name="T34" fmla="*/ 1 w 1206"/>
                <a:gd name="T35" fmla="*/ 2 h 1101"/>
                <a:gd name="T36" fmla="*/ 1 w 1206"/>
                <a:gd name="T37" fmla="*/ 1 h 1101"/>
                <a:gd name="T38" fmla="*/ 1 w 1206"/>
                <a:gd name="T39" fmla="*/ 1 h 1101"/>
                <a:gd name="T40" fmla="*/ 1 w 1206"/>
                <a:gd name="T41" fmla="*/ 1 h 1101"/>
                <a:gd name="T42" fmla="*/ 2 w 1206"/>
                <a:gd name="T43" fmla="*/ 1 h 1101"/>
                <a:gd name="T44" fmla="*/ 2 w 1206"/>
                <a:gd name="T45" fmla="*/ 1 h 1101"/>
                <a:gd name="T46" fmla="*/ 2 w 1206"/>
                <a:gd name="T47" fmla="*/ 1 h 1101"/>
                <a:gd name="T48" fmla="*/ 2 w 1206"/>
                <a:gd name="T49" fmla="*/ 1 h 1101"/>
                <a:gd name="T50" fmla="*/ 2 w 1206"/>
                <a:gd name="T51" fmla="*/ 1 h 1101"/>
                <a:gd name="T52" fmla="*/ 3 w 1206"/>
                <a:gd name="T53" fmla="*/ 1 h 1101"/>
                <a:gd name="T54" fmla="*/ 3 w 1206"/>
                <a:gd name="T55" fmla="*/ 1 h 1101"/>
                <a:gd name="T56" fmla="*/ 4 w 1206"/>
                <a:gd name="T57" fmla="*/ 2 h 1101"/>
                <a:gd name="T58" fmla="*/ 6 w 1206"/>
                <a:gd name="T59" fmla="*/ 2 h 1101"/>
                <a:gd name="T60" fmla="*/ 7 w 1206"/>
                <a:gd name="T61" fmla="*/ 2 h 1101"/>
                <a:gd name="T62" fmla="*/ 7 w 1206"/>
                <a:gd name="T63" fmla="*/ 3 h 1101"/>
                <a:gd name="T64" fmla="*/ 7 w 1206"/>
                <a:gd name="T65" fmla="*/ 3 h 1101"/>
                <a:gd name="T66" fmla="*/ 7 w 1206"/>
                <a:gd name="T67" fmla="*/ 4 h 1101"/>
                <a:gd name="T68" fmla="*/ 7 w 1206"/>
                <a:gd name="T69" fmla="*/ 5 h 1101"/>
                <a:gd name="T70" fmla="*/ 7 w 1206"/>
                <a:gd name="T71" fmla="*/ 6 h 1101"/>
                <a:gd name="T72" fmla="*/ 7 w 1206"/>
                <a:gd name="T73" fmla="*/ 6 h 1101"/>
                <a:gd name="T74" fmla="*/ 6 w 1206"/>
                <a:gd name="T75" fmla="*/ 6 h 1101"/>
                <a:gd name="T76" fmla="*/ 6 w 1206"/>
                <a:gd name="T77" fmla="*/ 6 h 1101"/>
                <a:gd name="T78" fmla="*/ 6 w 1206"/>
                <a:gd name="T79" fmla="*/ 6 h 1101"/>
                <a:gd name="T80" fmla="*/ 6 w 1206"/>
                <a:gd name="T81" fmla="*/ 6 h 1101"/>
                <a:gd name="T82" fmla="*/ 6 w 1206"/>
                <a:gd name="T83" fmla="*/ 7 h 1101"/>
                <a:gd name="T84" fmla="*/ 6 w 1206"/>
                <a:gd name="T85" fmla="*/ 8 h 1101"/>
                <a:gd name="T86" fmla="*/ 6 w 1206"/>
                <a:gd name="T87" fmla="*/ 8 h 1101"/>
                <a:gd name="T88" fmla="*/ 5 w 1206"/>
                <a:gd name="T89" fmla="*/ 7 h 1101"/>
                <a:gd name="T90" fmla="*/ 5 w 1206"/>
                <a:gd name="T91" fmla="*/ 7 h 1101"/>
                <a:gd name="T92" fmla="*/ 5 w 1206"/>
                <a:gd name="T93" fmla="*/ 7 h 1101"/>
                <a:gd name="T94" fmla="*/ 5 w 1206"/>
                <a:gd name="T95" fmla="*/ 7 h 1101"/>
                <a:gd name="T96" fmla="*/ 5 w 1206"/>
                <a:gd name="T97" fmla="*/ 7 h 1101"/>
                <a:gd name="T98" fmla="*/ 4 w 1206"/>
                <a:gd name="T99" fmla="*/ 7 h 1101"/>
                <a:gd name="T100" fmla="*/ 3 w 1206"/>
                <a:gd name="T101" fmla="*/ 7 h 1101"/>
                <a:gd name="T102" fmla="*/ 3 w 1206"/>
                <a:gd name="T103" fmla="*/ 7 h 110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6"/>
                <a:gd name="T157" fmla="*/ 0 h 1101"/>
                <a:gd name="T158" fmla="*/ 1206 w 1206"/>
                <a:gd name="T159" fmla="*/ 1101 h 110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6" h="1101">
                  <a:moveTo>
                    <a:pt x="424" y="1074"/>
                  </a:moveTo>
                  <a:lnTo>
                    <a:pt x="413" y="1056"/>
                  </a:lnTo>
                  <a:lnTo>
                    <a:pt x="404" y="1043"/>
                  </a:lnTo>
                  <a:lnTo>
                    <a:pt x="396" y="1035"/>
                  </a:lnTo>
                  <a:lnTo>
                    <a:pt x="389" y="1031"/>
                  </a:lnTo>
                  <a:lnTo>
                    <a:pt x="381" y="1027"/>
                  </a:lnTo>
                  <a:lnTo>
                    <a:pt x="372" y="1025"/>
                  </a:lnTo>
                  <a:lnTo>
                    <a:pt x="361" y="1022"/>
                  </a:lnTo>
                  <a:lnTo>
                    <a:pt x="348" y="1020"/>
                  </a:lnTo>
                  <a:lnTo>
                    <a:pt x="345" y="1010"/>
                  </a:lnTo>
                  <a:lnTo>
                    <a:pt x="342" y="1002"/>
                  </a:lnTo>
                  <a:lnTo>
                    <a:pt x="341" y="993"/>
                  </a:lnTo>
                  <a:lnTo>
                    <a:pt x="339" y="985"/>
                  </a:lnTo>
                  <a:lnTo>
                    <a:pt x="339" y="974"/>
                  </a:lnTo>
                  <a:lnTo>
                    <a:pt x="339" y="960"/>
                  </a:lnTo>
                  <a:lnTo>
                    <a:pt x="341" y="941"/>
                  </a:lnTo>
                  <a:lnTo>
                    <a:pt x="342" y="916"/>
                  </a:lnTo>
                  <a:lnTo>
                    <a:pt x="317" y="916"/>
                  </a:lnTo>
                  <a:lnTo>
                    <a:pt x="292" y="916"/>
                  </a:lnTo>
                  <a:lnTo>
                    <a:pt x="269" y="916"/>
                  </a:lnTo>
                  <a:lnTo>
                    <a:pt x="244" y="916"/>
                  </a:lnTo>
                  <a:lnTo>
                    <a:pt x="219" y="916"/>
                  </a:lnTo>
                  <a:lnTo>
                    <a:pt x="195" y="916"/>
                  </a:lnTo>
                  <a:lnTo>
                    <a:pt x="170" y="916"/>
                  </a:lnTo>
                  <a:lnTo>
                    <a:pt x="147" y="916"/>
                  </a:lnTo>
                  <a:lnTo>
                    <a:pt x="144" y="885"/>
                  </a:lnTo>
                  <a:lnTo>
                    <a:pt x="141" y="858"/>
                  </a:lnTo>
                  <a:lnTo>
                    <a:pt x="137" y="830"/>
                  </a:lnTo>
                  <a:lnTo>
                    <a:pt x="133" y="804"/>
                  </a:lnTo>
                  <a:lnTo>
                    <a:pt x="127" y="779"/>
                  </a:lnTo>
                  <a:lnTo>
                    <a:pt x="125" y="754"/>
                  </a:lnTo>
                  <a:lnTo>
                    <a:pt x="122" y="728"/>
                  </a:lnTo>
                  <a:lnTo>
                    <a:pt x="120" y="701"/>
                  </a:lnTo>
                  <a:lnTo>
                    <a:pt x="112" y="693"/>
                  </a:lnTo>
                  <a:lnTo>
                    <a:pt x="105" y="687"/>
                  </a:lnTo>
                  <a:lnTo>
                    <a:pt x="101" y="683"/>
                  </a:lnTo>
                  <a:lnTo>
                    <a:pt x="98" y="679"/>
                  </a:lnTo>
                  <a:lnTo>
                    <a:pt x="95" y="675"/>
                  </a:lnTo>
                  <a:lnTo>
                    <a:pt x="94" y="671"/>
                  </a:lnTo>
                  <a:lnTo>
                    <a:pt x="93" y="665"/>
                  </a:lnTo>
                  <a:lnTo>
                    <a:pt x="91" y="658"/>
                  </a:lnTo>
                  <a:lnTo>
                    <a:pt x="108" y="639"/>
                  </a:lnTo>
                  <a:lnTo>
                    <a:pt x="122" y="621"/>
                  </a:lnTo>
                  <a:lnTo>
                    <a:pt x="134" y="606"/>
                  </a:lnTo>
                  <a:lnTo>
                    <a:pt x="143" y="590"/>
                  </a:lnTo>
                  <a:lnTo>
                    <a:pt x="149" y="577"/>
                  </a:lnTo>
                  <a:lnTo>
                    <a:pt x="155" y="564"/>
                  </a:lnTo>
                  <a:lnTo>
                    <a:pt x="158" y="552"/>
                  </a:lnTo>
                  <a:lnTo>
                    <a:pt x="159" y="539"/>
                  </a:lnTo>
                  <a:lnTo>
                    <a:pt x="161" y="514"/>
                  </a:lnTo>
                  <a:lnTo>
                    <a:pt x="159" y="487"/>
                  </a:lnTo>
                  <a:lnTo>
                    <a:pt x="156" y="456"/>
                  </a:lnTo>
                  <a:lnTo>
                    <a:pt x="155" y="419"/>
                  </a:lnTo>
                  <a:lnTo>
                    <a:pt x="149" y="413"/>
                  </a:lnTo>
                  <a:lnTo>
                    <a:pt x="144" y="410"/>
                  </a:lnTo>
                  <a:lnTo>
                    <a:pt x="137" y="406"/>
                  </a:lnTo>
                  <a:lnTo>
                    <a:pt x="131" y="403"/>
                  </a:lnTo>
                  <a:lnTo>
                    <a:pt x="116" y="401"/>
                  </a:lnTo>
                  <a:lnTo>
                    <a:pt x="102" y="399"/>
                  </a:lnTo>
                  <a:lnTo>
                    <a:pt x="87" y="398"/>
                  </a:lnTo>
                  <a:lnTo>
                    <a:pt x="73" y="398"/>
                  </a:lnTo>
                  <a:lnTo>
                    <a:pt x="61" y="398"/>
                  </a:lnTo>
                  <a:lnTo>
                    <a:pt x="50" y="398"/>
                  </a:lnTo>
                  <a:lnTo>
                    <a:pt x="43" y="392"/>
                  </a:lnTo>
                  <a:lnTo>
                    <a:pt x="37" y="387"/>
                  </a:lnTo>
                  <a:lnTo>
                    <a:pt x="30" y="381"/>
                  </a:lnTo>
                  <a:lnTo>
                    <a:pt x="25" y="376"/>
                  </a:lnTo>
                  <a:lnTo>
                    <a:pt x="18" y="370"/>
                  </a:lnTo>
                  <a:lnTo>
                    <a:pt x="12" y="366"/>
                  </a:lnTo>
                  <a:lnTo>
                    <a:pt x="7" y="361"/>
                  </a:lnTo>
                  <a:lnTo>
                    <a:pt x="0" y="355"/>
                  </a:lnTo>
                  <a:lnTo>
                    <a:pt x="1" y="325"/>
                  </a:lnTo>
                  <a:lnTo>
                    <a:pt x="3" y="297"/>
                  </a:lnTo>
                  <a:lnTo>
                    <a:pt x="3" y="271"/>
                  </a:lnTo>
                  <a:lnTo>
                    <a:pt x="4" y="248"/>
                  </a:lnTo>
                  <a:lnTo>
                    <a:pt x="4" y="228"/>
                  </a:lnTo>
                  <a:lnTo>
                    <a:pt x="5" y="211"/>
                  </a:lnTo>
                  <a:lnTo>
                    <a:pt x="7" y="197"/>
                  </a:lnTo>
                  <a:lnTo>
                    <a:pt x="10" y="186"/>
                  </a:lnTo>
                  <a:lnTo>
                    <a:pt x="48" y="183"/>
                  </a:lnTo>
                  <a:lnTo>
                    <a:pt x="86" y="182"/>
                  </a:lnTo>
                  <a:lnTo>
                    <a:pt x="125" y="181"/>
                  </a:lnTo>
                  <a:lnTo>
                    <a:pt x="163" y="179"/>
                  </a:lnTo>
                  <a:lnTo>
                    <a:pt x="201" y="176"/>
                  </a:lnTo>
                  <a:lnTo>
                    <a:pt x="239" y="175"/>
                  </a:lnTo>
                  <a:lnTo>
                    <a:pt x="278" y="174"/>
                  </a:lnTo>
                  <a:lnTo>
                    <a:pt x="317" y="172"/>
                  </a:lnTo>
                  <a:lnTo>
                    <a:pt x="318" y="158"/>
                  </a:lnTo>
                  <a:lnTo>
                    <a:pt x="321" y="138"/>
                  </a:lnTo>
                  <a:lnTo>
                    <a:pt x="323" y="113"/>
                  </a:lnTo>
                  <a:lnTo>
                    <a:pt x="323" y="85"/>
                  </a:lnTo>
                  <a:lnTo>
                    <a:pt x="324" y="57"/>
                  </a:lnTo>
                  <a:lnTo>
                    <a:pt x="325" y="32"/>
                  </a:lnTo>
                  <a:lnTo>
                    <a:pt x="328" y="13"/>
                  </a:lnTo>
                  <a:lnTo>
                    <a:pt x="332" y="0"/>
                  </a:lnTo>
                  <a:lnTo>
                    <a:pt x="335" y="2"/>
                  </a:lnTo>
                  <a:lnTo>
                    <a:pt x="338" y="7"/>
                  </a:lnTo>
                  <a:lnTo>
                    <a:pt x="342" y="14"/>
                  </a:lnTo>
                  <a:lnTo>
                    <a:pt x="346" y="24"/>
                  </a:lnTo>
                  <a:lnTo>
                    <a:pt x="350" y="34"/>
                  </a:lnTo>
                  <a:lnTo>
                    <a:pt x="354" y="41"/>
                  </a:lnTo>
                  <a:lnTo>
                    <a:pt x="359" y="46"/>
                  </a:lnTo>
                  <a:lnTo>
                    <a:pt x="361" y="49"/>
                  </a:lnTo>
                  <a:lnTo>
                    <a:pt x="377" y="75"/>
                  </a:lnTo>
                  <a:lnTo>
                    <a:pt x="388" y="102"/>
                  </a:lnTo>
                  <a:lnTo>
                    <a:pt x="397" y="126"/>
                  </a:lnTo>
                  <a:lnTo>
                    <a:pt x="408" y="150"/>
                  </a:lnTo>
                  <a:lnTo>
                    <a:pt x="415" y="162"/>
                  </a:lnTo>
                  <a:lnTo>
                    <a:pt x="422" y="174"/>
                  </a:lnTo>
                  <a:lnTo>
                    <a:pt x="431" y="185"/>
                  </a:lnTo>
                  <a:lnTo>
                    <a:pt x="440" y="196"/>
                  </a:lnTo>
                  <a:lnTo>
                    <a:pt x="453" y="207"/>
                  </a:lnTo>
                  <a:lnTo>
                    <a:pt x="467" y="217"/>
                  </a:lnTo>
                  <a:lnTo>
                    <a:pt x="483" y="228"/>
                  </a:lnTo>
                  <a:lnTo>
                    <a:pt x="501" y="237"/>
                  </a:lnTo>
                  <a:lnTo>
                    <a:pt x="589" y="241"/>
                  </a:lnTo>
                  <a:lnTo>
                    <a:pt x="676" y="246"/>
                  </a:lnTo>
                  <a:lnTo>
                    <a:pt x="764" y="248"/>
                  </a:lnTo>
                  <a:lnTo>
                    <a:pt x="853" y="251"/>
                  </a:lnTo>
                  <a:lnTo>
                    <a:pt x="942" y="255"/>
                  </a:lnTo>
                  <a:lnTo>
                    <a:pt x="1030" y="258"/>
                  </a:lnTo>
                  <a:lnTo>
                    <a:pt x="1118" y="262"/>
                  </a:lnTo>
                  <a:lnTo>
                    <a:pt x="1205" y="266"/>
                  </a:lnTo>
                  <a:lnTo>
                    <a:pt x="1198" y="282"/>
                  </a:lnTo>
                  <a:lnTo>
                    <a:pt x="1191" y="298"/>
                  </a:lnTo>
                  <a:lnTo>
                    <a:pt x="1183" y="316"/>
                  </a:lnTo>
                  <a:lnTo>
                    <a:pt x="1174" y="333"/>
                  </a:lnTo>
                  <a:lnTo>
                    <a:pt x="1166" y="351"/>
                  </a:lnTo>
                  <a:lnTo>
                    <a:pt x="1158" y="367"/>
                  </a:lnTo>
                  <a:lnTo>
                    <a:pt x="1151" y="384"/>
                  </a:lnTo>
                  <a:lnTo>
                    <a:pt x="1145" y="401"/>
                  </a:lnTo>
                  <a:lnTo>
                    <a:pt x="1145" y="441"/>
                  </a:lnTo>
                  <a:lnTo>
                    <a:pt x="1147" y="491"/>
                  </a:lnTo>
                  <a:lnTo>
                    <a:pt x="1147" y="518"/>
                  </a:lnTo>
                  <a:lnTo>
                    <a:pt x="1147" y="547"/>
                  </a:lnTo>
                  <a:lnTo>
                    <a:pt x="1144" y="577"/>
                  </a:lnTo>
                  <a:lnTo>
                    <a:pt x="1143" y="606"/>
                  </a:lnTo>
                  <a:lnTo>
                    <a:pt x="1138" y="635"/>
                  </a:lnTo>
                  <a:lnTo>
                    <a:pt x="1133" y="662"/>
                  </a:lnTo>
                  <a:lnTo>
                    <a:pt x="1126" y="689"/>
                  </a:lnTo>
                  <a:lnTo>
                    <a:pt x="1116" y="714"/>
                  </a:lnTo>
                  <a:lnTo>
                    <a:pt x="1112" y="725"/>
                  </a:lnTo>
                  <a:lnTo>
                    <a:pt x="1105" y="736"/>
                  </a:lnTo>
                  <a:lnTo>
                    <a:pt x="1100" y="746"/>
                  </a:lnTo>
                  <a:lnTo>
                    <a:pt x="1093" y="755"/>
                  </a:lnTo>
                  <a:lnTo>
                    <a:pt x="1084" y="762"/>
                  </a:lnTo>
                  <a:lnTo>
                    <a:pt x="1076" y="770"/>
                  </a:lnTo>
                  <a:lnTo>
                    <a:pt x="1066" y="776"/>
                  </a:lnTo>
                  <a:lnTo>
                    <a:pt x="1057" y="782"/>
                  </a:lnTo>
                  <a:lnTo>
                    <a:pt x="1043" y="804"/>
                  </a:lnTo>
                  <a:lnTo>
                    <a:pt x="1032" y="820"/>
                  </a:lnTo>
                  <a:lnTo>
                    <a:pt x="1023" y="831"/>
                  </a:lnTo>
                  <a:lnTo>
                    <a:pt x="1019" y="841"/>
                  </a:lnTo>
                  <a:lnTo>
                    <a:pt x="1015" y="847"/>
                  </a:lnTo>
                  <a:lnTo>
                    <a:pt x="1014" y="851"/>
                  </a:lnTo>
                  <a:lnTo>
                    <a:pt x="1012" y="855"/>
                  </a:lnTo>
                  <a:lnTo>
                    <a:pt x="1011" y="859"/>
                  </a:lnTo>
                  <a:lnTo>
                    <a:pt x="1003" y="862"/>
                  </a:lnTo>
                  <a:lnTo>
                    <a:pt x="993" y="865"/>
                  </a:lnTo>
                  <a:lnTo>
                    <a:pt x="986" y="869"/>
                  </a:lnTo>
                  <a:lnTo>
                    <a:pt x="978" y="873"/>
                  </a:lnTo>
                  <a:lnTo>
                    <a:pt x="964" y="884"/>
                  </a:lnTo>
                  <a:lnTo>
                    <a:pt x="950" y="896"/>
                  </a:lnTo>
                  <a:lnTo>
                    <a:pt x="939" y="910"/>
                  </a:lnTo>
                  <a:lnTo>
                    <a:pt x="929" y="927"/>
                  </a:lnTo>
                  <a:lnTo>
                    <a:pt x="921" y="944"/>
                  </a:lnTo>
                  <a:lnTo>
                    <a:pt x="913" y="962"/>
                  </a:lnTo>
                  <a:lnTo>
                    <a:pt x="907" y="980"/>
                  </a:lnTo>
                  <a:lnTo>
                    <a:pt x="902" y="999"/>
                  </a:lnTo>
                  <a:lnTo>
                    <a:pt x="897" y="1017"/>
                  </a:lnTo>
                  <a:lnTo>
                    <a:pt x="893" y="1035"/>
                  </a:lnTo>
                  <a:lnTo>
                    <a:pt x="889" y="1070"/>
                  </a:lnTo>
                  <a:lnTo>
                    <a:pt x="888" y="1100"/>
                  </a:lnTo>
                  <a:lnTo>
                    <a:pt x="878" y="1086"/>
                  </a:lnTo>
                  <a:lnTo>
                    <a:pt x="868" y="1074"/>
                  </a:lnTo>
                  <a:lnTo>
                    <a:pt x="859" y="1061"/>
                  </a:lnTo>
                  <a:lnTo>
                    <a:pt x="850" y="1049"/>
                  </a:lnTo>
                  <a:lnTo>
                    <a:pt x="843" y="1038"/>
                  </a:lnTo>
                  <a:lnTo>
                    <a:pt x="836" y="1025"/>
                  </a:lnTo>
                  <a:lnTo>
                    <a:pt x="830" y="1014"/>
                  </a:lnTo>
                  <a:lnTo>
                    <a:pt x="824" y="1002"/>
                  </a:lnTo>
                  <a:lnTo>
                    <a:pt x="823" y="1002"/>
                  </a:lnTo>
                  <a:lnTo>
                    <a:pt x="820" y="1002"/>
                  </a:lnTo>
                  <a:lnTo>
                    <a:pt x="817" y="1000"/>
                  </a:lnTo>
                  <a:lnTo>
                    <a:pt x="814" y="1000"/>
                  </a:lnTo>
                  <a:lnTo>
                    <a:pt x="812" y="1000"/>
                  </a:lnTo>
                  <a:lnTo>
                    <a:pt x="810" y="999"/>
                  </a:lnTo>
                  <a:lnTo>
                    <a:pt x="807" y="999"/>
                  </a:lnTo>
                  <a:lnTo>
                    <a:pt x="805" y="999"/>
                  </a:lnTo>
                  <a:lnTo>
                    <a:pt x="800" y="1003"/>
                  </a:lnTo>
                  <a:lnTo>
                    <a:pt x="795" y="1007"/>
                  </a:lnTo>
                  <a:lnTo>
                    <a:pt x="789" y="1010"/>
                  </a:lnTo>
                  <a:lnTo>
                    <a:pt x="782" y="1011"/>
                  </a:lnTo>
                  <a:lnTo>
                    <a:pt x="771" y="1014"/>
                  </a:lnTo>
                  <a:lnTo>
                    <a:pt x="759" y="1016"/>
                  </a:lnTo>
                  <a:lnTo>
                    <a:pt x="746" y="1016"/>
                  </a:lnTo>
                  <a:lnTo>
                    <a:pt x="735" y="1017"/>
                  </a:lnTo>
                  <a:lnTo>
                    <a:pt x="724" y="1018"/>
                  </a:lnTo>
                  <a:lnTo>
                    <a:pt x="713" y="1021"/>
                  </a:lnTo>
                  <a:lnTo>
                    <a:pt x="655" y="1007"/>
                  </a:lnTo>
                  <a:lnTo>
                    <a:pt x="612" y="999"/>
                  </a:lnTo>
                  <a:lnTo>
                    <a:pt x="595" y="998"/>
                  </a:lnTo>
                  <a:lnTo>
                    <a:pt x="582" y="996"/>
                  </a:lnTo>
                  <a:lnTo>
                    <a:pt x="569" y="998"/>
                  </a:lnTo>
                  <a:lnTo>
                    <a:pt x="557" y="1000"/>
                  </a:lnTo>
                  <a:lnTo>
                    <a:pt x="546" y="1004"/>
                  </a:lnTo>
                  <a:lnTo>
                    <a:pt x="535" y="1010"/>
                  </a:lnTo>
                  <a:lnTo>
                    <a:pt x="522" y="1017"/>
                  </a:lnTo>
                  <a:lnTo>
                    <a:pt x="508" y="1025"/>
                  </a:lnTo>
                  <a:lnTo>
                    <a:pt x="472" y="1046"/>
                  </a:lnTo>
                  <a:lnTo>
                    <a:pt x="424" y="1074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5" name="Freeform 378">
              <a:extLst>
                <a:ext uri="{FF2B5EF4-FFF2-40B4-BE49-F238E27FC236}">
                  <a16:creationId xmlns:a16="http://schemas.microsoft.com/office/drawing/2014/main" id="{25A01AFC-D8C5-CF50-2AF5-179BD2B58145}"/>
                </a:ext>
              </a:extLst>
            </p:cNvPr>
            <p:cNvSpPr>
              <a:spLocks/>
            </p:cNvSpPr>
            <p:nvPr/>
          </p:nvSpPr>
          <p:spPr bwMode="auto">
            <a:xfrm rot="116001">
              <a:off x="2459271" y="2777985"/>
              <a:ext cx="793409" cy="577017"/>
            </a:xfrm>
            <a:custGeom>
              <a:avLst/>
              <a:gdLst>
                <a:gd name="T0" fmla="*/ 4 w 757"/>
                <a:gd name="T1" fmla="*/ 4 h 546"/>
                <a:gd name="T2" fmla="*/ 4 w 757"/>
                <a:gd name="T3" fmla="*/ 4 h 546"/>
                <a:gd name="T4" fmla="*/ 3 w 757"/>
                <a:gd name="T5" fmla="*/ 4 h 546"/>
                <a:gd name="T6" fmla="*/ 3 w 757"/>
                <a:gd name="T7" fmla="*/ 4 h 546"/>
                <a:gd name="T8" fmla="*/ 3 w 757"/>
                <a:gd name="T9" fmla="*/ 4 h 546"/>
                <a:gd name="T10" fmla="*/ 3 w 757"/>
                <a:gd name="T11" fmla="*/ 4 h 546"/>
                <a:gd name="T12" fmla="*/ 3 w 757"/>
                <a:gd name="T13" fmla="*/ 4 h 546"/>
                <a:gd name="T14" fmla="*/ 3 w 757"/>
                <a:gd name="T15" fmla="*/ 3 h 546"/>
                <a:gd name="T16" fmla="*/ 2 w 757"/>
                <a:gd name="T17" fmla="*/ 3 h 546"/>
                <a:gd name="T18" fmla="*/ 2 w 757"/>
                <a:gd name="T19" fmla="*/ 3 h 546"/>
                <a:gd name="T20" fmla="*/ 1 w 757"/>
                <a:gd name="T21" fmla="*/ 3 h 546"/>
                <a:gd name="T22" fmla="*/ 1 w 757"/>
                <a:gd name="T23" fmla="*/ 3 h 546"/>
                <a:gd name="T24" fmla="*/ 1 w 757"/>
                <a:gd name="T25" fmla="*/ 3 h 546"/>
                <a:gd name="T26" fmla="*/ 1 w 757"/>
                <a:gd name="T27" fmla="*/ 2 h 546"/>
                <a:gd name="T28" fmla="*/ 1 w 757"/>
                <a:gd name="T29" fmla="*/ 1 h 546"/>
                <a:gd name="T30" fmla="*/ 1 w 757"/>
                <a:gd name="T31" fmla="*/ 1 h 546"/>
                <a:gd name="T32" fmla="*/ 1 w 757"/>
                <a:gd name="T33" fmla="*/ 1 h 546"/>
                <a:gd name="T34" fmla="*/ 1 w 757"/>
                <a:gd name="T35" fmla="*/ 1 h 546"/>
                <a:gd name="T36" fmla="*/ 1 w 757"/>
                <a:gd name="T37" fmla="*/ 1 h 546"/>
                <a:gd name="T38" fmla="*/ 1 w 757"/>
                <a:gd name="T39" fmla="*/ 1 h 546"/>
                <a:gd name="T40" fmla="*/ 1 w 757"/>
                <a:gd name="T41" fmla="*/ 1 h 546"/>
                <a:gd name="T42" fmla="*/ 1 w 757"/>
                <a:gd name="T43" fmla="*/ 1 h 546"/>
                <a:gd name="T44" fmla="*/ 1 w 757"/>
                <a:gd name="T45" fmla="*/ 1 h 546"/>
                <a:gd name="T46" fmla="*/ 1 w 757"/>
                <a:gd name="T47" fmla="*/ 1 h 546"/>
                <a:gd name="T48" fmla="*/ 1 w 757"/>
                <a:gd name="T49" fmla="*/ 1 h 546"/>
                <a:gd name="T50" fmla="*/ 1 w 757"/>
                <a:gd name="T51" fmla="*/ 1 h 546"/>
                <a:gd name="T52" fmla="*/ 2 w 757"/>
                <a:gd name="T53" fmla="*/ 1 h 546"/>
                <a:gd name="T54" fmla="*/ 2 w 757"/>
                <a:gd name="T55" fmla="*/ 1 h 546"/>
                <a:gd name="T56" fmla="*/ 2 w 757"/>
                <a:gd name="T57" fmla="*/ 1 h 546"/>
                <a:gd name="T58" fmla="*/ 2 w 757"/>
                <a:gd name="T59" fmla="*/ 1 h 546"/>
                <a:gd name="T60" fmla="*/ 2 w 757"/>
                <a:gd name="T61" fmla="*/ 1 h 546"/>
                <a:gd name="T62" fmla="*/ 2 w 757"/>
                <a:gd name="T63" fmla="*/ 1 h 546"/>
                <a:gd name="T64" fmla="*/ 3 w 757"/>
                <a:gd name="T65" fmla="*/ 0 h 546"/>
                <a:gd name="T66" fmla="*/ 3 w 757"/>
                <a:gd name="T67" fmla="*/ 1 h 546"/>
                <a:gd name="T68" fmla="*/ 3 w 757"/>
                <a:gd name="T69" fmla="*/ 1 h 546"/>
                <a:gd name="T70" fmla="*/ 4 w 757"/>
                <a:gd name="T71" fmla="*/ 1 h 546"/>
                <a:gd name="T72" fmla="*/ 4 w 757"/>
                <a:gd name="T73" fmla="*/ 1 h 546"/>
                <a:gd name="T74" fmla="*/ 4 w 757"/>
                <a:gd name="T75" fmla="*/ 1 h 546"/>
                <a:gd name="T76" fmla="*/ 4 w 757"/>
                <a:gd name="T77" fmla="*/ 2 h 546"/>
                <a:gd name="T78" fmla="*/ 4 w 757"/>
                <a:gd name="T79" fmla="*/ 2 h 546"/>
                <a:gd name="T80" fmla="*/ 5 w 757"/>
                <a:gd name="T81" fmla="*/ 2 h 546"/>
                <a:gd name="T82" fmla="*/ 5 w 757"/>
                <a:gd name="T83" fmla="*/ 2 h 546"/>
                <a:gd name="T84" fmla="*/ 5 w 757"/>
                <a:gd name="T85" fmla="*/ 3 h 546"/>
                <a:gd name="T86" fmla="*/ 5 w 757"/>
                <a:gd name="T87" fmla="*/ 3 h 546"/>
                <a:gd name="T88" fmla="*/ 5 w 757"/>
                <a:gd name="T89" fmla="*/ 4 h 546"/>
                <a:gd name="T90" fmla="*/ 5 w 757"/>
                <a:gd name="T91" fmla="*/ 4 h 546"/>
                <a:gd name="T92" fmla="*/ 4 w 757"/>
                <a:gd name="T93" fmla="*/ 4 h 546"/>
                <a:gd name="T94" fmla="*/ 4 w 757"/>
                <a:gd name="T95" fmla="*/ 4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57"/>
                <a:gd name="T145" fmla="*/ 0 h 546"/>
                <a:gd name="T146" fmla="*/ 757 w 757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57" h="546">
                  <a:moveTo>
                    <a:pt x="665" y="545"/>
                  </a:moveTo>
                  <a:lnTo>
                    <a:pt x="651" y="545"/>
                  </a:lnTo>
                  <a:lnTo>
                    <a:pt x="637" y="543"/>
                  </a:lnTo>
                  <a:lnTo>
                    <a:pt x="623" y="543"/>
                  </a:lnTo>
                  <a:lnTo>
                    <a:pt x="608" y="542"/>
                  </a:lnTo>
                  <a:lnTo>
                    <a:pt x="594" y="541"/>
                  </a:lnTo>
                  <a:lnTo>
                    <a:pt x="579" y="541"/>
                  </a:lnTo>
                  <a:lnTo>
                    <a:pt x="565" y="541"/>
                  </a:lnTo>
                  <a:lnTo>
                    <a:pt x="553" y="539"/>
                  </a:lnTo>
                  <a:lnTo>
                    <a:pt x="546" y="531"/>
                  </a:lnTo>
                  <a:lnTo>
                    <a:pt x="537" y="524"/>
                  </a:lnTo>
                  <a:lnTo>
                    <a:pt x="531" y="517"/>
                  </a:lnTo>
                  <a:lnTo>
                    <a:pt x="524" y="511"/>
                  </a:lnTo>
                  <a:lnTo>
                    <a:pt x="510" y="503"/>
                  </a:lnTo>
                  <a:lnTo>
                    <a:pt x="496" y="498"/>
                  </a:lnTo>
                  <a:lnTo>
                    <a:pt x="482" y="492"/>
                  </a:lnTo>
                  <a:lnTo>
                    <a:pt x="467" y="488"/>
                  </a:lnTo>
                  <a:lnTo>
                    <a:pt x="452" y="482"/>
                  </a:lnTo>
                  <a:lnTo>
                    <a:pt x="436" y="475"/>
                  </a:lnTo>
                  <a:lnTo>
                    <a:pt x="436" y="474"/>
                  </a:lnTo>
                  <a:lnTo>
                    <a:pt x="435" y="473"/>
                  </a:lnTo>
                  <a:lnTo>
                    <a:pt x="435" y="471"/>
                  </a:lnTo>
                  <a:lnTo>
                    <a:pt x="435" y="469"/>
                  </a:lnTo>
                  <a:lnTo>
                    <a:pt x="434" y="467"/>
                  </a:lnTo>
                  <a:lnTo>
                    <a:pt x="434" y="466"/>
                  </a:lnTo>
                  <a:lnTo>
                    <a:pt x="434" y="464"/>
                  </a:lnTo>
                  <a:lnTo>
                    <a:pt x="400" y="462"/>
                  </a:lnTo>
                  <a:lnTo>
                    <a:pt x="371" y="457"/>
                  </a:lnTo>
                  <a:lnTo>
                    <a:pt x="346" y="453"/>
                  </a:lnTo>
                  <a:lnTo>
                    <a:pt x="326" y="448"/>
                  </a:lnTo>
                  <a:lnTo>
                    <a:pt x="305" y="439"/>
                  </a:lnTo>
                  <a:lnTo>
                    <a:pt x="285" y="431"/>
                  </a:lnTo>
                  <a:lnTo>
                    <a:pt x="265" y="419"/>
                  </a:lnTo>
                  <a:lnTo>
                    <a:pt x="242" y="405"/>
                  </a:lnTo>
                  <a:lnTo>
                    <a:pt x="227" y="397"/>
                  </a:lnTo>
                  <a:lnTo>
                    <a:pt x="215" y="388"/>
                  </a:lnTo>
                  <a:lnTo>
                    <a:pt x="204" y="377"/>
                  </a:lnTo>
                  <a:lnTo>
                    <a:pt x="195" y="366"/>
                  </a:lnTo>
                  <a:lnTo>
                    <a:pt x="190" y="352"/>
                  </a:lnTo>
                  <a:lnTo>
                    <a:pt x="184" y="338"/>
                  </a:lnTo>
                  <a:lnTo>
                    <a:pt x="181" y="325"/>
                  </a:lnTo>
                  <a:lnTo>
                    <a:pt x="179" y="309"/>
                  </a:lnTo>
                  <a:lnTo>
                    <a:pt x="177" y="279"/>
                  </a:lnTo>
                  <a:lnTo>
                    <a:pt x="179" y="248"/>
                  </a:lnTo>
                  <a:lnTo>
                    <a:pt x="180" y="219"/>
                  </a:lnTo>
                  <a:lnTo>
                    <a:pt x="180" y="194"/>
                  </a:lnTo>
                  <a:lnTo>
                    <a:pt x="139" y="199"/>
                  </a:lnTo>
                  <a:lnTo>
                    <a:pt x="107" y="204"/>
                  </a:lnTo>
                  <a:lnTo>
                    <a:pt x="83" y="208"/>
                  </a:lnTo>
                  <a:lnTo>
                    <a:pt x="68" y="212"/>
                  </a:lnTo>
                  <a:lnTo>
                    <a:pt x="57" y="217"/>
                  </a:lnTo>
                  <a:lnTo>
                    <a:pt x="50" y="218"/>
                  </a:lnTo>
                  <a:lnTo>
                    <a:pt x="46" y="218"/>
                  </a:lnTo>
                  <a:lnTo>
                    <a:pt x="42" y="218"/>
                  </a:lnTo>
                  <a:lnTo>
                    <a:pt x="39" y="215"/>
                  </a:lnTo>
                  <a:lnTo>
                    <a:pt x="33" y="211"/>
                  </a:lnTo>
                  <a:lnTo>
                    <a:pt x="25" y="207"/>
                  </a:lnTo>
                  <a:lnTo>
                    <a:pt x="15" y="201"/>
                  </a:lnTo>
                  <a:lnTo>
                    <a:pt x="7" y="196"/>
                  </a:lnTo>
                  <a:lnTo>
                    <a:pt x="1" y="190"/>
                  </a:lnTo>
                  <a:lnTo>
                    <a:pt x="0" y="189"/>
                  </a:lnTo>
                  <a:lnTo>
                    <a:pt x="0" y="186"/>
                  </a:lnTo>
                  <a:lnTo>
                    <a:pt x="3" y="183"/>
                  </a:lnTo>
                  <a:lnTo>
                    <a:pt x="6" y="182"/>
                  </a:lnTo>
                  <a:lnTo>
                    <a:pt x="19" y="174"/>
                  </a:lnTo>
                  <a:lnTo>
                    <a:pt x="33" y="167"/>
                  </a:lnTo>
                  <a:lnTo>
                    <a:pt x="48" y="161"/>
                  </a:lnTo>
                  <a:lnTo>
                    <a:pt x="65" y="157"/>
                  </a:lnTo>
                  <a:lnTo>
                    <a:pt x="97" y="153"/>
                  </a:lnTo>
                  <a:lnTo>
                    <a:pt x="130" y="151"/>
                  </a:lnTo>
                  <a:lnTo>
                    <a:pt x="147" y="150"/>
                  </a:lnTo>
                  <a:lnTo>
                    <a:pt x="163" y="149"/>
                  </a:lnTo>
                  <a:lnTo>
                    <a:pt x="179" y="147"/>
                  </a:lnTo>
                  <a:lnTo>
                    <a:pt x="193" y="143"/>
                  </a:lnTo>
                  <a:lnTo>
                    <a:pt x="206" y="139"/>
                  </a:lnTo>
                  <a:lnTo>
                    <a:pt x="219" y="133"/>
                  </a:lnTo>
                  <a:lnTo>
                    <a:pt x="230" y="125"/>
                  </a:lnTo>
                  <a:lnTo>
                    <a:pt x="240" y="115"/>
                  </a:lnTo>
                  <a:lnTo>
                    <a:pt x="262" y="109"/>
                  </a:lnTo>
                  <a:lnTo>
                    <a:pt x="278" y="103"/>
                  </a:lnTo>
                  <a:lnTo>
                    <a:pt x="291" y="99"/>
                  </a:lnTo>
                  <a:lnTo>
                    <a:pt x="298" y="95"/>
                  </a:lnTo>
                  <a:lnTo>
                    <a:pt x="302" y="92"/>
                  </a:lnTo>
                  <a:lnTo>
                    <a:pt x="305" y="89"/>
                  </a:lnTo>
                  <a:lnTo>
                    <a:pt x="308" y="86"/>
                  </a:lnTo>
                  <a:lnTo>
                    <a:pt x="310" y="84"/>
                  </a:lnTo>
                  <a:lnTo>
                    <a:pt x="313" y="68"/>
                  </a:lnTo>
                  <a:lnTo>
                    <a:pt x="316" y="56"/>
                  </a:lnTo>
                  <a:lnTo>
                    <a:pt x="320" y="45"/>
                  </a:lnTo>
                  <a:lnTo>
                    <a:pt x="326" y="35"/>
                  </a:lnTo>
                  <a:lnTo>
                    <a:pt x="331" y="27"/>
                  </a:lnTo>
                  <a:lnTo>
                    <a:pt x="338" y="20"/>
                  </a:lnTo>
                  <a:lnTo>
                    <a:pt x="346" y="14"/>
                  </a:lnTo>
                  <a:lnTo>
                    <a:pt x="355" y="10"/>
                  </a:lnTo>
                  <a:lnTo>
                    <a:pt x="364" y="7"/>
                  </a:lnTo>
                  <a:lnTo>
                    <a:pt x="374" y="5"/>
                  </a:lnTo>
                  <a:lnTo>
                    <a:pt x="385" y="3"/>
                  </a:lnTo>
                  <a:lnTo>
                    <a:pt x="398" y="2"/>
                  </a:lnTo>
                  <a:lnTo>
                    <a:pt x="422" y="0"/>
                  </a:lnTo>
                  <a:lnTo>
                    <a:pt x="452" y="0"/>
                  </a:lnTo>
                  <a:lnTo>
                    <a:pt x="468" y="17"/>
                  </a:lnTo>
                  <a:lnTo>
                    <a:pt x="483" y="30"/>
                  </a:lnTo>
                  <a:lnTo>
                    <a:pt x="500" y="39"/>
                  </a:lnTo>
                  <a:lnTo>
                    <a:pt x="515" y="48"/>
                  </a:lnTo>
                  <a:lnTo>
                    <a:pt x="532" y="54"/>
                  </a:lnTo>
                  <a:lnTo>
                    <a:pt x="553" y="60"/>
                  </a:lnTo>
                  <a:lnTo>
                    <a:pt x="576" y="67"/>
                  </a:lnTo>
                  <a:lnTo>
                    <a:pt x="604" y="74"/>
                  </a:lnTo>
                  <a:lnTo>
                    <a:pt x="605" y="111"/>
                  </a:lnTo>
                  <a:lnTo>
                    <a:pt x="604" y="142"/>
                  </a:lnTo>
                  <a:lnTo>
                    <a:pt x="603" y="165"/>
                  </a:lnTo>
                  <a:lnTo>
                    <a:pt x="600" y="186"/>
                  </a:lnTo>
                  <a:lnTo>
                    <a:pt x="597" y="203"/>
                  </a:lnTo>
                  <a:lnTo>
                    <a:pt x="594" y="217"/>
                  </a:lnTo>
                  <a:lnTo>
                    <a:pt x="593" y="230"/>
                  </a:lnTo>
                  <a:lnTo>
                    <a:pt x="591" y="244"/>
                  </a:lnTo>
                  <a:lnTo>
                    <a:pt x="609" y="259"/>
                  </a:lnTo>
                  <a:lnTo>
                    <a:pt x="625" y="271"/>
                  </a:lnTo>
                  <a:lnTo>
                    <a:pt x="639" y="279"/>
                  </a:lnTo>
                  <a:lnTo>
                    <a:pt x="652" y="284"/>
                  </a:lnTo>
                  <a:lnTo>
                    <a:pt x="668" y="289"/>
                  </a:lnTo>
                  <a:lnTo>
                    <a:pt x="687" y="291"/>
                  </a:lnTo>
                  <a:lnTo>
                    <a:pt x="709" y="294"/>
                  </a:lnTo>
                  <a:lnTo>
                    <a:pt x="737" y="295"/>
                  </a:lnTo>
                  <a:lnTo>
                    <a:pt x="744" y="312"/>
                  </a:lnTo>
                  <a:lnTo>
                    <a:pt x="748" y="329"/>
                  </a:lnTo>
                  <a:lnTo>
                    <a:pt x="752" y="348"/>
                  </a:lnTo>
                  <a:lnTo>
                    <a:pt x="755" y="367"/>
                  </a:lnTo>
                  <a:lnTo>
                    <a:pt x="756" y="387"/>
                  </a:lnTo>
                  <a:lnTo>
                    <a:pt x="755" y="408"/>
                  </a:lnTo>
                  <a:lnTo>
                    <a:pt x="754" y="427"/>
                  </a:lnTo>
                  <a:lnTo>
                    <a:pt x="749" y="446"/>
                  </a:lnTo>
                  <a:lnTo>
                    <a:pt x="744" y="466"/>
                  </a:lnTo>
                  <a:lnTo>
                    <a:pt x="738" y="482"/>
                  </a:lnTo>
                  <a:lnTo>
                    <a:pt x="730" y="499"/>
                  </a:lnTo>
                  <a:lnTo>
                    <a:pt x="720" y="513"/>
                  </a:lnTo>
                  <a:lnTo>
                    <a:pt x="715" y="520"/>
                  </a:lnTo>
                  <a:lnTo>
                    <a:pt x="708" y="525"/>
                  </a:lnTo>
                  <a:lnTo>
                    <a:pt x="702" y="529"/>
                  </a:lnTo>
                  <a:lnTo>
                    <a:pt x="695" y="535"/>
                  </a:lnTo>
                  <a:lnTo>
                    <a:pt x="688" y="538"/>
                  </a:lnTo>
                  <a:lnTo>
                    <a:pt x="682" y="542"/>
                  </a:lnTo>
                  <a:lnTo>
                    <a:pt x="673" y="543"/>
                  </a:lnTo>
                  <a:lnTo>
                    <a:pt x="665" y="545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6" name="Freeform 379">
              <a:extLst>
                <a:ext uri="{FF2B5EF4-FFF2-40B4-BE49-F238E27FC236}">
                  <a16:creationId xmlns:a16="http://schemas.microsoft.com/office/drawing/2014/main" id="{6DB74A93-F74F-DEEC-DFFF-6FE8EA33485B}"/>
                </a:ext>
              </a:extLst>
            </p:cNvPr>
            <p:cNvSpPr>
              <a:spLocks/>
            </p:cNvSpPr>
            <p:nvPr/>
          </p:nvSpPr>
          <p:spPr bwMode="auto">
            <a:xfrm rot="111527">
              <a:off x="3353359" y="1763697"/>
              <a:ext cx="1445567" cy="1262223"/>
            </a:xfrm>
            <a:custGeom>
              <a:avLst/>
              <a:gdLst>
                <a:gd name="T0" fmla="*/ 3 w 1383"/>
                <a:gd name="T1" fmla="*/ 9 h 1194"/>
                <a:gd name="T2" fmla="*/ 1 w 1383"/>
                <a:gd name="T3" fmla="*/ 8 h 1194"/>
                <a:gd name="T4" fmla="*/ 1 w 1383"/>
                <a:gd name="T5" fmla="*/ 8 h 1194"/>
                <a:gd name="T6" fmla="*/ 1 w 1383"/>
                <a:gd name="T7" fmla="*/ 6 h 1194"/>
                <a:gd name="T8" fmla="*/ 1 w 1383"/>
                <a:gd name="T9" fmla="*/ 6 h 1194"/>
                <a:gd name="T10" fmla="*/ 1 w 1383"/>
                <a:gd name="T11" fmla="*/ 4 h 1194"/>
                <a:gd name="T12" fmla="*/ 1 w 1383"/>
                <a:gd name="T13" fmla="*/ 3 h 1194"/>
                <a:gd name="T14" fmla="*/ 1 w 1383"/>
                <a:gd name="T15" fmla="*/ 3 h 1194"/>
                <a:gd name="T16" fmla="*/ 1 w 1383"/>
                <a:gd name="T17" fmla="*/ 2 h 1194"/>
                <a:gd name="T18" fmla="*/ 0 w 1383"/>
                <a:gd name="T19" fmla="*/ 1 h 1194"/>
                <a:gd name="T20" fmla="*/ 1 w 1383"/>
                <a:gd name="T21" fmla="*/ 1 h 1194"/>
                <a:gd name="T22" fmla="*/ 2 w 1383"/>
                <a:gd name="T23" fmla="*/ 1 h 1194"/>
                <a:gd name="T24" fmla="*/ 2 w 1383"/>
                <a:gd name="T25" fmla="*/ 1 h 1194"/>
                <a:gd name="T26" fmla="*/ 2 w 1383"/>
                <a:gd name="T27" fmla="*/ 1 h 1194"/>
                <a:gd name="T28" fmla="*/ 3 w 1383"/>
                <a:gd name="T29" fmla="*/ 1 h 1194"/>
                <a:gd name="T30" fmla="*/ 3 w 1383"/>
                <a:gd name="T31" fmla="*/ 1 h 1194"/>
                <a:gd name="T32" fmla="*/ 3 w 1383"/>
                <a:gd name="T33" fmla="*/ 1 h 1194"/>
                <a:gd name="T34" fmla="*/ 4 w 1383"/>
                <a:gd name="T35" fmla="*/ 1 h 1194"/>
                <a:gd name="T36" fmla="*/ 4 w 1383"/>
                <a:gd name="T37" fmla="*/ 1 h 1194"/>
                <a:gd name="T38" fmla="*/ 4 w 1383"/>
                <a:gd name="T39" fmla="*/ 2 h 1194"/>
                <a:gd name="T40" fmla="*/ 4 w 1383"/>
                <a:gd name="T41" fmla="*/ 3 h 1194"/>
                <a:gd name="T42" fmla="*/ 5 w 1383"/>
                <a:gd name="T43" fmla="*/ 3 h 1194"/>
                <a:gd name="T44" fmla="*/ 5 w 1383"/>
                <a:gd name="T45" fmla="*/ 3 h 1194"/>
                <a:gd name="T46" fmla="*/ 4 w 1383"/>
                <a:gd name="T47" fmla="*/ 3 h 1194"/>
                <a:gd name="T48" fmla="*/ 4 w 1383"/>
                <a:gd name="T49" fmla="*/ 3 h 1194"/>
                <a:gd name="T50" fmla="*/ 4 w 1383"/>
                <a:gd name="T51" fmla="*/ 3 h 1194"/>
                <a:gd name="T52" fmla="*/ 4 w 1383"/>
                <a:gd name="T53" fmla="*/ 3 h 1194"/>
                <a:gd name="T54" fmla="*/ 5 w 1383"/>
                <a:gd name="T55" fmla="*/ 3 h 1194"/>
                <a:gd name="T56" fmla="*/ 6 w 1383"/>
                <a:gd name="T57" fmla="*/ 3 h 1194"/>
                <a:gd name="T58" fmla="*/ 6 w 1383"/>
                <a:gd name="T59" fmla="*/ 3 h 1194"/>
                <a:gd name="T60" fmla="*/ 6 w 1383"/>
                <a:gd name="T61" fmla="*/ 2 h 1194"/>
                <a:gd name="T62" fmla="*/ 6 w 1383"/>
                <a:gd name="T63" fmla="*/ 2 h 1194"/>
                <a:gd name="T64" fmla="*/ 7 w 1383"/>
                <a:gd name="T65" fmla="*/ 2 h 1194"/>
                <a:gd name="T66" fmla="*/ 7 w 1383"/>
                <a:gd name="T67" fmla="*/ 3 h 1194"/>
                <a:gd name="T68" fmla="*/ 7 w 1383"/>
                <a:gd name="T69" fmla="*/ 3 h 1194"/>
                <a:gd name="T70" fmla="*/ 7 w 1383"/>
                <a:gd name="T71" fmla="*/ 3 h 1194"/>
                <a:gd name="T72" fmla="*/ 7 w 1383"/>
                <a:gd name="T73" fmla="*/ 2 h 1194"/>
                <a:gd name="T74" fmla="*/ 8 w 1383"/>
                <a:gd name="T75" fmla="*/ 2 h 1194"/>
                <a:gd name="T76" fmla="*/ 9 w 1383"/>
                <a:gd name="T77" fmla="*/ 3 h 1194"/>
                <a:gd name="T78" fmla="*/ 9 w 1383"/>
                <a:gd name="T79" fmla="*/ 3 h 1194"/>
                <a:gd name="T80" fmla="*/ 8 w 1383"/>
                <a:gd name="T81" fmla="*/ 4 h 1194"/>
                <a:gd name="T82" fmla="*/ 8 w 1383"/>
                <a:gd name="T83" fmla="*/ 4 h 1194"/>
                <a:gd name="T84" fmla="*/ 7 w 1383"/>
                <a:gd name="T85" fmla="*/ 6 h 1194"/>
                <a:gd name="T86" fmla="*/ 7 w 1383"/>
                <a:gd name="T87" fmla="*/ 6 h 1194"/>
                <a:gd name="T88" fmla="*/ 7 w 1383"/>
                <a:gd name="T89" fmla="*/ 6 h 1194"/>
                <a:gd name="T90" fmla="*/ 7 w 1383"/>
                <a:gd name="T91" fmla="*/ 6 h 1194"/>
                <a:gd name="T92" fmla="*/ 7 w 1383"/>
                <a:gd name="T93" fmla="*/ 6 h 1194"/>
                <a:gd name="T94" fmla="*/ 7 w 1383"/>
                <a:gd name="T95" fmla="*/ 6 h 1194"/>
                <a:gd name="T96" fmla="*/ 7 w 1383"/>
                <a:gd name="T97" fmla="*/ 6 h 1194"/>
                <a:gd name="T98" fmla="*/ 6 w 1383"/>
                <a:gd name="T99" fmla="*/ 7 h 1194"/>
                <a:gd name="T100" fmla="*/ 6 w 1383"/>
                <a:gd name="T101" fmla="*/ 8 h 1194"/>
                <a:gd name="T102" fmla="*/ 6 w 1383"/>
                <a:gd name="T103" fmla="*/ 8 h 1194"/>
                <a:gd name="T104" fmla="*/ 6 w 1383"/>
                <a:gd name="T105" fmla="*/ 9 h 11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83"/>
                <a:gd name="T160" fmla="*/ 0 h 1194"/>
                <a:gd name="T161" fmla="*/ 1383 w 1383"/>
                <a:gd name="T162" fmla="*/ 1194 h 119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83" h="1194">
                  <a:moveTo>
                    <a:pt x="874" y="1193"/>
                  </a:moveTo>
                  <a:lnTo>
                    <a:pt x="795" y="1189"/>
                  </a:lnTo>
                  <a:lnTo>
                    <a:pt x="716" y="1186"/>
                  </a:lnTo>
                  <a:lnTo>
                    <a:pt x="637" y="1182"/>
                  </a:lnTo>
                  <a:lnTo>
                    <a:pt x="558" y="1180"/>
                  </a:lnTo>
                  <a:lnTo>
                    <a:pt x="479" y="1177"/>
                  </a:lnTo>
                  <a:lnTo>
                    <a:pt x="400" y="1174"/>
                  </a:lnTo>
                  <a:lnTo>
                    <a:pt x="323" y="1171"/>
                  </a:lnTo>
                  <a:lnTo>
                    <a:pt x="244" y="1168"/>
                  </a:lnTo>
                  <a:lnTo>
                    <a:pt x="224" y="1153"/>
                  </a:lnTo>
                  <a:lnTo>
                    <a:pt x="208" y="1141"/>
                  </a:lnTo>
                  <a:lnTo>
                    <a:pt x="195" y="1130"/>
                  </a:lnTo>
                  <a:lnTo>
                    <a:pt x="183" y="1119"/>
                  </a:lnTo>
                  <a:lnTo>
                    <a:pt x="173" y="1106"/>
                  </a:lnTo>
                  <a:lnTo>
                    <a:pt x="162" y="1091"/>
                  </a:lnTo>
                  <a:lnTo>
                    <a:pt x="151" y="1071"/>
                  </a:lnTo>
                  <a:lnTo>
                    <a:pt x="137" y="1045"/>
                  </a:lnTo>
                  <a:lnTo>
                    <a:pt x="129" y="1030"/>
                  </a:lnTo>
                  <a:lnTo>
                    <a:pt x="122" y="1015"/>
                  </a:lnTo>
                  <a:lnTo>
                    <a:pt x="115" y="998"/>
                  </a:lnTo>
                  <a:lnTo>
                    <a:pt x="109" y="983"/>
                  </a:lnTo>
                  <a:lnTo>
                    <a:pt x="102" y="966"/>
                  </a:lnTo>
                  <a:lnTo>
                    <a:pt x="96" y="951"/>
                  </a:lnTo>
                  <a:lnTo>
                    <a:pt x="89" y="934"/>
                  </a:lnTo>
                  <a:lnTo>
                    <a:pt x="80" y="919"/>
                  </a:lnTo>
                  <a:lnTo>
                    <a:pt x="80" y="904"/>
                  </a:lnTo>
                  <a:lnTo>
                    <a:pt x="82" y="887"/>
                  </a:lnTo>
                  <a:lnTo>
                    <a:pt x="84" y="872"/>
                  </a:lnTo>
                  <a:lnTo>
                    <a:pt x="87" y="857"/>
                  </a:lnTo>
                  <a:lnTo>
                    <a:pt x="94" y="826"/>
                  </a:lnTo>
                  <a:lnTo>
                    <a:pt x="105" y="797"/>
                  </a:lnTo>
                  <a:lnTo>
                    <a:pt x="118" y="768"/>
                  </a:lnTo>
                  <a:lnTo>
                    <a:pt x="132" y="739"/>
                  </a:lnTo>
                  <a:lnTo>
                    <a:pt x="147" y="711"/>
                  </a:lnTo>
                  <a:lnTo>
                    <a:pt x="162" y="684"/>
                  </a:lnTo>
                  <a:lnTo>
                    <a:pt x="195" y="628"/>
                  </a:lnTo>
                  <a:lnTo>
                    <a:pt x="226" y="573"/>
                  </a:lnTo>
                  <a:lnTo>
                    <a:pt x="240" y="545"/>
                  </a:lnTo>
                  <a:lnTo>
                    <a:pt x="252" y="518"/>
                  </a:lnTo>
                  <a:lnTo>
                    <a:pt x="262" y="488"/>
                  </a:lnTo>
                  <a:lnTo>
                    <a:pt x="269" y="459"/>
                  </a:lnTo>
                  <a:lnTo>
                    <a:pt x="242" y="441"/>
                  </a:lnTo>
                  <a:lnTo>
                    <a:pt x="219" y="429"/>
                  </a:lnTo>
                  <a:lnTo>
                    <a:pt x="199" y="419"/>
                  </a:lnTo>
                  <a:lnTo>
                    <a:pt x="181" y="412"/>
                  </a:lnTo>
                  <a:lnTo>
                    <a:pt x="163" y="408"/>
                  </a:lnTo>
                  <a:lnTo>
                    <a:pt x="144" y="405"/>
                  </a:lnTo>
                  <a:lnTo>
                    <a:pt x="120" y="403"/>
                  </a:lnTo>
                  <a:lnTo>
                    <a:pt x="91" y="400"/>
                  </a:lnTo>
                  <a:lnTo>
                    <a:pt x="69" y="368"/>
                  </a:lnTo>
                  <a:lnTo>
                    <a:pt x="48" y="336"/>
                  </a:lnTo>
                  <a:lnTo>
                    <a:pt x="40" y="320"/>
                  </a:lnTo>
                  <a:lnTo>
                    <a:pt x="32" y="304"/>
                  </a:lnTo>
                  <a:lnTo>
                    <a:pt x="23" y="288"/>
                  </a:lnTo>
                  <a:lnTo>
                    <a:pt x="18" y="272"/>
                  </a:lnTo>
                  <a:lnTo>
                    <a:pt x="12" y="256"/>
                  </a:lnTo>
                  <a:lnTo>
                    <a:pt x="7" y="239"/>
                  </a:lnTo>
                  <a:lnTo>
                    <a:pt x="4" y="223"/>
                  </a:lnTo>
                  <a:lnTo>
                    <a:pt x="1" y="206"/>
                  </a:lnTo>
                  <a:lnTo>
                    <a:pt x="0" y="189"/>
                  </a:lnTo>
                  <a:lnTo>
                    <a:pt x="0" y="171"/>
                  </a:lnTo>
                  <a:lnTo>
                    <a:pt x="1" y="153"/>
                  </a:lnTo>
                  <a:lnTo>
                    <a:pt x="4" y="134"/>
                  </a:lnTo>
                  <a:lnTo>
                    <a:pt x="51" y="116"/>
                  </a:lnTo>
                  <a:lnTo>
                    <a:pt x="90" y="101"/>
                  </a:lnTo>
                  <a:lnTo>
                    <a:pt x="126" y="88"/>
                  </a:lnTo>
                  <a:lnTo>
                    <a:pt x="159" y="79"/>
                  </a:lnTo>
                  <a:lnTo>
                    <a:pt x="194" y="73"/>
                  </a:lnTo>
                  <a:lnTo>
                    <a:pt x="231" y="69"/>
                  </a:lnTo>
                  <a:lnTo>
                    <a:pt x="274" y="66"/>
                  </a:lnTo>
                  <a:lnTo>
                    <a:pt x="327" y="65"/>
                  </a:lnTo>
                  <a:lnTo>
                    <a:pt x="325" y="59"/>
                  </a:lnTo>
                  <a:lnTo>
                    <a:pt x="323" y="54"/>
                  </a:lnTo>
                  <a:lnTo>
                    <a:pt x="321" y="48"/>
                  </a:lnTo>
                  <a:lnTo>
                    <a:pt x="320" y="44"/>
                  </a:lnTo>
                  <a:lnTo>
                    <a:pt x="319" y="38"/>
                  </a:lnTo>
                  <a:lnTo>
                    <a:pt x="317" y="33"/>
                  </a:lnTo>
                  <a:lnTo>
                    <a:pt x="316" y="27"/>
                  </a:lnTo>
                  <a:lnTo>
                    <a:pt x="314" y="23"/>
                  </a:lnTo>
                  <a:lnTo>
                    <a:pt x="320" y="19"/>
                  </a:lnTo>
                  <a:lnTo>
                    <a:pt x="325" y="16"/>
                  </a:lnTo>
                  <a:lnTo>
                    <a:pt x="332" y="12"/>
                  </a:lnTo>
                  <a:lnTo>
                    <a:pt x="339" y="9"/>
                  </a:lnTo>
                  <a:lnTo>
                    <a:pt x="359" y="5"/>
                  </a:lnTo>
                  <a:lnTo>
                    <a:pt x="378" y="1"/>
                  </a:lnTo>
                  <a:lnTo>
                    <a:pt x="399" y="0"/>
                  </a:lnTo>
                  <a:lnTo>
                    <a:pt x="418" y="1"/>
                  </a:lnTo>
                  <a:lnTo>
                    <a:pt x="428" y="4"/>
                  </a:lnTo>
                  <a:lnTo>
                    <a:pt x="436" y="5"/>
                  </a:lnTo>
                  <a:lnTo>
                    <a:pt x="443" y="9"/>
                  </a:lnTo>
                  <a:lnTo>
                    <a:pt x="450" y="13"/>
                  </a:lnTo>
                  <a:lnTo>
                    <a:pt x="452" y="19"/>
                  </a:lnTo>
                  <a:lnTo>
                    <a:pt x="453" y="26"/>
                  </a:lnTo>
                  <a:lnTo>
                    <a:pt x="454" y="32"/>
                  </a:lnTo>
                  <a:lnTo>
                    <a:pt x="456" y="37"/>
                  </a:lnTo>
                  <a:lnTo>
                    <a:pt x="457" y="44"/>
                  </a:lnTo>
                  <a:lnTo>
                    <a:pt x="458" y="50"/>
                  </a:lnTo>
                  <a:lnTo>
                    <a:pt x="460" y="56"/>
                  </a:lnTo>
                  <a:lnTo>
                    <a:pt x="461" y="63"/>
                  </a:lnTo>
                  <a:lnTo>
                    <a:pt x="485" y="68"/>
                  </a:lnTo>
                  <a:lnTo>
                    <a:pt x="507" y="73"/>
                  </a:lnTo>
                  <a:lnTo>
                    <a:pt x="526" y="79"/>
                  </a:lnTo>
                  <a:lnTo>
                    <a:pt x="543" y="84"/>
                  </a:lnTo>
                  <a:lnTo>
                    <a:pt x="558" y="91"/>
                  </a:lnTo>
                  <a:lnTo>
                    <a:pt x="572" y="98"/>
                  </a:lnTo>
                  <a:lnTo>
                    <a:pt x="583" y="106"/>
                  </a:lnTo>
                  <a:lnTo>
                    <a:pt x="594" y="116"/>
                  </a:lnTo>
                  <a:lnTo>
                    <a:pt x="603" y="127"/>
                  </a:lnTo>
                  <a:lnTo>
                    <a:pt x="611" y="140"/>
                  </a:lnTo>
                  <a:lnTo>
                    <a:pt x="618" y="153"/>
                  </a:lnTo>
                  <a:lnTo>
                    <a:pt x="623" y="169"/>
                  </a:lnTo>
                  <a:lnTo>
                    <a:pt x="630" y="187"/>
                  </a:lnTo>
                  <a:lnTo>
                    <a:pt x="634" y="206"/>
                  </a:lnTo>
                  <a:lnTo>
                    <a:pt x="640" y="228"/>
                  </a:lnTo>
                  <a:lnTo>
                    <a:pt x="645" y="252"/>
                  </a:lnTo>
                  <a:lnTo>
                    <a:pt x="652" y="253"/>
                  </a:lnTo>
                  <a:lnTo>
                    <a:pt x="658" y="256"/>
                  </a:lnTo>
                  <a:lnTo>
                    <a:pt x="663" y="259"/>
                  </a:lnTo>
                  <a:lnTo>
                    <a:pt x="669" y="263"/>
                  </a:lnTo>
                  <a:lnTo>
                    <a:pt x="677" y="270"/>
                  </a:lnTo>
                  <a:lnTo>
                    <a:pt x="684" y="279"/>
                  </a:lnTo>
                  <a:lnTo>
                    <a:pt x="690" y="292"/>
                  </a:lnTo>
                  <a:lnTo>
                    <a:pt x="695" y="306"/>
                  </a:lnTo>
                  <a:lnTo>
                    <a:pt x="701" y="321"/>
                  </a:lnTo>
                  <a:lnTo>
                    <a:pt x="708" y="338"/>
                  </a:lnTo>
                  <a:lnTo>
                    <a:pt x="713" y="338"/>
                  </a:lnTo>
                  <a:lnTo>
                    <a:pt x="719" y="339"/>
                  </a:lnTo>
                  <a:lnTo>
                    <a:pt x="724" y="339"/>
                  </a:lnTo>
                  <a:lnTo>
                    <a:pt x="730" y="340"/>
                  </a:lnTo>
                  <a:lnTo>
                    <a:pt x="735" y="340"/>
                  </a:lnTo>
                  <a:lnTo>
                    <a:pt x="742" y="342"/>
                  </a:lnTo>
                  <a:lnTo>
                    <a:pt x="748" y="343"/>
                  </a:lnTo>
                  <a:lnTo>
                    <a:pt x="753" y="343"/>
                  </a:lnTo>
                  <a:lnTo>
                    <a:pt x="752" y="347"/>
                  </a:lnTo>
                  <a:lnTo>
                    <a:pt x="752" y="351"/>
                  </a:lnTo>
                  <a:lnTo>
                    <a:pt x="751" y="356"/>
                  </a:lnTo>
                  <a:lnTo>
                    <a:pt x="751" y="358"/>
                  </a:lnTo>
                  <a:lnTo>
                    <a:pt x="749" y="362"/>
                  </a:lnTo>
                  <a:lnTo>
                    <a:pt x="749" y="367"/>
                  </a:lnTo>
                  <a:lnTo>
                    <a:pt x="748" y="371"/>
                  </a:lnTo>
                  <a:lnTo>
                    <a:pt x="748" y="374"/>
                  </a:lnTo>
                  <a:lnTo>
                    <a:pt x="742" y="375"/>
                  </a:lnTo>
                  <a:lnTo>
                    <a:pt x="738" y="376"/>
                  </a:lnTo>
                  <a:lnTo>
                    <a:pt x="733" y="378"/>
                  </a:lnTo>
                  <a:lnTo>
                    <a:pt x="727" y="378"/>
                  </a:lnTo>
                  <a:lnTo>
                    <a:pt x="723" y="379"/>
                  </a:lnTo>
                  <a:lnTo>
                    <a:pt x="717" y="380"/>
                  </a:lnTo>
                  <a:lnTo>
                    <a:pt x="712" y="382"/>
                  </a:lnTo>
                  <a:lnTo>
                    <a:pt x="708" y="383"/>
                  </a:lnTo>
                  <a:lnTo>
                    <a:pt x="708" y="386"/>
                  </a:lnTo>
                  <a:lnTo>
                    <a:pt x="708" y="387"/>
                  </a:lnTo>
                  <a:lnTo>
                    <a:pt x="708" y="390"/>
                  </a:lnTo>
                  <a:lnTo>
                    <a:pt x="708" y="392"/>
                  </a:lnTo>
                  <a:lnTo>
                    <a:pt x="708" y="394"/>
                  </a:lnTo>
                  <a:lnTo>
                    <a:pt x="708" y="396"/>
                  </a:lnTo>
                  <a:lnTo>
                    <a:pt x="708" y="398"/>
                  </a:lnTo>
                  <a:lnTo>
                    <a:pt x="708" y="400"/>
                  </a:lnTo>
                  <a:lnTo>
                    <a:pt x="712" y="401"/>
                  </a:lnTo>
                  <a:lnTo>
                    <a:pt x="715" y="403"/>
                  </a:lnTo>
                  <a:lnTo>
                    <a:pt x="717" y="403"/>
                  </a:lnTo>
                  <a:lnTo>
                    <a:pt x="719" y="404"/>
                  </a:lnTo>
                  <a:lnTo>
                    <a:pt x="720" y="405"/>
                  </a:lnTo>
                  <a:lnTo>
                    <a:pt x="723" y="407"/>
                  </a:lnTo>
                  <a:lnTo>
                    <a:pt x="724" y="410"/>
                  </a:lnTo>
                  <a:lnTo>
                    <a:pt x="727" y="412"/>
                  </a:lnTo>
                  <a:lnTo>
                    <a:pt x="760" y="397"/>
                  </a:lnTo>
                  <a:lnTo>
                    <a:pt x="787" y="383"/>
                  </a:lnTo>
                  <a:lnTo>
                    <a:pt x="809" y="372"/>
                  </a:lnTo>
                  <a:lnTo>
                    <a:pt x="828" y="362"/>
                  </a:lnTo>
                  <a:lnTo>
                    <a:pt x="842" y="354"/>
                  </a:lnTo>
                  <a:lnTo>
                    <a:pt x="855" y="349"/>
                  </a:lnTo>
                  <a:lnTo>
                    <a:pt x="864" y="344"/>
                  </a:lnTo>
                  <a:lnTo>
                    <a:pt x="874" y="343"/>
                  </a:lnTo>
                  <a:lnTo>
                    <a:pt x="874" y="349"/>
                  </a:lnTo>
                  <a:lnTo>
                    <a:pt x="875" y="353"/>
                  </a:lnTo>
                  <a:lnTo>
                    <a:pt x="877" y="357"/>
                  </a:lnTo>
                  <a:lnTo>
                    <a:pt x="877" y="358"/>
                  </a:lnTo>
                  <a:lnTo>
                    <a:pt x="880" y="361"/>
                  </a:lnTo>
                  <a:lnTo>
                    <a:pt x="881" y="362"/>
                  </a:lnTo>
                  <a:lnTo>
                    <a:pt x="884" y="364"/>
                  </a:lnTo>
                  <a:lnTo>
                    <a:pt x="888" y="367"/>
                  </a:lnTo>
                  <a:lnTo>
                    <a:pt x="893" y="349"/>
                  </a:lnTo>
                  <a:lnTo>
                    <a:pt x="896" y="332"/>
                  </a:lnTo>
                  <a:lnTo>
                    <a:pt x="898" y="320"/>
                  </a:lnTo>
                  <a:lnTo>
                    <a:pt x="899" y="307"/>
                  </a:lnTo>
                  <a:lnTo>
                    <a:pt x="900" y="295"/>
                  </a:lnTo>
                  <a:lnTo>
                    <a:pt x="904" y="284"/>
                  </a:lnTo>
                  <a:lnTo>
                    <a:pt x="909" y="278"/>
                  </a:lnTo>
                  <a:lnTo>
                    <a:pt x="913" y="272"/>
                  </a:lnTo>
                  <a:lnTo>
                    <a:pt x="918" y="266"/>
                  </a:lnTo>
                  <a:lnTo>
                    <a:pt x="925" y="260"/>
                  </a:lnTo>
                  <a:lnTo>
                    <a:pt x="993" y="266"/>
                  </a:lnTo>
                  <a:lnTo>
                    <a:pt x="1044" y="270"/>
                  </a:lnTo>
                  <a:lnTo>
                    <a:pt x="1082" y="272"/>
                  </a:lnTo>
                  <a:lnTo>
                    <a:pt x="1108" y="275"/>
                  </a:lnTo>
                  <a:lnTo>
                    <a:pt x="1125" y="278"/>
                  </a:lnTo>
                  <a:lnTo>
                    <a:pt x="1134" y="279"/>
                  </a:lnTo>
                  <a:lnTo>
                    <a:pt x="1140" y="281"/>
                  </a:lnTo>
                  <a:lnTo>
                    <a:pt x="1145" y="282"/>
                  </a:lnTo>
                  <a:lnTo>
                    <a:pt x="1140" y="295"/>
                  </a:lnTo>
                  <a:lnTo>
                    <a:pt x="1134" y="307"/>
                  </a:lnTo>
                  <a:lnTo>
                    <a:pt x="1127" y="320"/>
                  </a:lnTo>
                  <a:lnTo>
                    <a:pt x="1121" y="332"/>
                  </a:lnTo>
                  <a:lnTo>
                    <a:pt x="1114" y="346"/>
                  </a:lnTo>
                  <a:lnTo>
                    <a:pt x="1107" y="358"/>
                  </a:lnTo>
                  <a:lnTo>
                    <a:pt x="1101" y="371"/>
                  </a:lnTo>
                  <a:lnTo>
                    <a:pt x="1097" y="383"/>
                  </a:lnTo>
                  <a:lnTo>
                    <a:pt x="1101" y="387"/>
                  </a:lnTo>
                  <a:lnTo>
                    <a:pt x="1104" y="390"/>
                  </a:lnTo>
                  <a:lnTo>
                    <a:pt x="1107" y="392"/>
                  </a:lnTo>
                  <a:lnTo>
                    <a:pt x="1111" y="393"/>
                  </a:lnTo>
                  <a:lnTo>
                    <a:pt x="1115" y="394"/>
                  </a:lnTo>
                  <a:lnTo>
                    <a:pt x="1121" y="394"/>
                  </a:lnTo>
                  <a:lnTo>
                    <a:pt x="1127" y="394"/>
                  </a:lnTo>
                  <a:lnTo>
                    <a:pt x="1137" y="394"/>
                  </a:lnTo>
                  <a:lnTo>
                    <a:pt x="1155" y="371"/>
                  </a:lnTo>
                  <a:lnTo>
                    <a:pt x="1170" y="351"/>
                  </a:lnTo>
                  <a:lnTo>
                    <a:pt x="1177" y="344"/>
                  </a:lnTo>
                  <a:lnTo>
                    <a:pt x="1183" y="338"/>
                  </a:lnTo>
                  <a:lnTo>
                    <a:pt x="1190" y="332"/>
                  </a:lnTo>
                  <a:lnTo>
                    <a:pt x="1197" y="328"/>
                  </a:lnTo>
                  <a:lnTo>
                    <a:pt x="1204" y="325"/>
                  </a:lnTo>
                  <a:lnTo>
                    <a:pt x="1212" y="322"/>
                  </a:lnTo>
                  <a:lnTo>
                    <a:pt x="1220" y="320"/>
                  </a:lnTo>
                  <a:lnTo>
                    <a:pt x="1230" y="318"/>
                  </a:lnTo>
                  <a:lnTo>
                    <a:pt x="1255" y="317"/>
                  </a:lnTo>
                  <a:lnTo>
                    <a:pt x="1287" y="317"/>
                  </a:lnTo>
                  <a:lnTo>
                    <a:pt x="1302" y="325"/>
                  </a:lnTo>
                  <a:lnTo>
                    <a:pt x="1316" y="332"/>
                  </a:lnTo>
                  <a:lnTo>
                    <a:pt x="1327" y="336"/>
                  </a:lnTo>
                  <a:lnTo>
                    <a:pt x="1338" y="340"/>
                  </a:lnTo>
                  <a:lnTo>
                    <a:pt x="1356" y="346"/>
                  </a:lnTo>
                  <a:lnTo>
                    <a:pt x="1369" y="353"/>
                  </a:lnTo>
                  <a:lnTo>
                    <a:pt x="1374" y="357"/>
                  </a:lnTo>
                  <a:lnTo>
                    <a:pt x="1377" y="361"/>
                  </a:lnTo>
                  <a:lnTo>
                    <a:pt x="1380" y="368"/>
                  </a:lnTo>
                  <a:lnTo>
                    <a:pt x="1381" y="378"/>
                  </a:lnTo>
                  <a:lnTo>
                    <a:pt x="1382" y="403"/>
                  </a:lnTo>
                  <a:lnTo>
                    <a:pt x="1380" y="440"/>
                  </a:lnTo>
                  <a:lnTo>
                    <a:pt x="1375" y="452"/>
                  </a:lnTo>
                  <a:lnTo>
                    <a:pt x="1370" y="465"/>
                  </a:lnTo>
                  <a:lnTo>
                    <a:pt x="1363" y="477"/>
                  </a:lnTo>
                  <a:lnTo>
                    <a:pt x="1356" y="490"/>
                  </a:lnTo>
                  <a:lnTo>
                    <a:pt x="1349" y="504"/>
                  </a:lnTo>
                  <a:lnTo>
                    <a:pt x="1344" y="518"/>
                  </a:lnTo>
                  <a:lnTo>
                    <a:pt x="1338" y="533"/>
                  </a:lnTo>
                  <a:lnTo>
                    <a:pt x="1334" y="549"/>
                  </a:lnTo>
                  <a:lnTo>
                    <a:pt x="1327" y="558"/>
                  </a:lnTo>
                  <a:lnTo>
                    <a:pt x="1320" y="565"/>
                  </a:lnTo>
                  <a:lnTo>
                    <a:pt x="1313" y="573"/>
                  </a:lnTo>
                  <a:lnTo>
                    <a:pt x="1305" y="583"/>
                  </a:lnTo>
                  <a:lnTo>
                    <a:pt x="1294" y="598"/>
                  </a:lnTo>
                  <a:lnTo>
                    <a:pt x="1280" y="619"/>
                  </a:lnTo>
                  <a:lnTo>
                    <a:pt x="1260" y="646"/>
                  </a:lnTo>
                  <a:lnTo>
                    <a:pt x="1234" y="684"/>
                  </a:lnTo>
                  <a:lnTo>
                    <a:pt x="1222" y="688"/>
                  </a:lnTo>
                  <a:lnTo>
                    <a:pt x="1208" y="692"/>
                  </a:lnTo>
                  <a:lnTo>
                    <a:pt x="1195" y="699"/>
                  </a:lnTo>
                  <a:lnTo>
                    <a:pt x="1182" y="707"/>
                  </a:lnTo>
                  <a:lnTo>
                    <a:pt x="1170" y="716"/>
                  </a:lnTo>
                  <a:lnTo>
                    <a:pt x="1161" y="725"/>
                  </a:lnTo>
                  <a:lnTo>
                    <a:pt x="1157" y="731"/>
                  </a:lnTo>
                  <a:lnTo>
                    <a:pt x="1152" y="738"/>
                  </a:lnTo>
                  <a:lnTo>
                    <a:pt x="1151" y="743"/>
                  </a:lnTo>
                  <a:lnTo>
                    <a:pt x="1148" y="750"/>
                  </a:lnTo>
                  <a:lnTo>
                    <a:pt x="1147" y="750"/>
                  </a:lnTo>
                  <a:lnTo>
                    <a:pt x="1144" y="750"/>
                  </a:lnTo>
                  <a:lnTo>
                    <a:pt x="1143" y="750"/>
                  </a:lnTo>
                  <a:lnTo>
                    <a:pt x="1140" y="750"/>
                  </a:lnTo>
                  <a:lnTo>
                    <a:pt x="1139" y="750"/>
                  </a:lnTo>
                  <a:lnTo>
                    <a:pt x="1136" y="750"/>
                  </a:lnTo>
                  <a:lnTo>
                    <a:pt x="1134" y="750"/>
                  </a:lnTo>
                  <a:lnTo>
                    <a:pt x="1132" y="750"/>
                  </a:lnTo>
                  <a:lnTo>
                    <a:pt x="1132" y="752"/>
                  </a:lnTo>
                  <a:lnTo>
                    <a:pt x="1132" y="754"/>
                  </a:lnTo>
                  <a:lnTo>
                    <a:pt x="1132" y="756"/>
                  </a:lnTo>
                  <a:lnTo>
                    <a:pt x="1132" y="759"/>
                  </a:lnTo>
                  <a:lnTo>
                    <a:pt x="1132" y="760"/>
                  </a:lnTo>
                  <a:lnTo>
                    <a:pt x="1132" y="763"/>
                  </a:lnTo>
                  <a:lnTo>
                    <a:pt x="1132" y="764"/>
                  </a:lnTo>
                  <a:lnTo>
                    <a:pt x="1132" y="767"/>
                  </a:lnTo>
                  <a:lnTo>
                    <a:pt x="1141" y="770"/>
                  </a:lnTo>
                  <a:lnTo>
                    <a:pt x="1148" y="772"/>
                  </a:lnTo>
                  <a:lnTo>
                    <a:pt x="1154" y="774"/>
                  </a:lnTo>
                  <a:lnTo>
                    <a:pt x="1158" y="775"/>
                  </a:lnTo>
                  <a:lnTo>
                    <a:pt x="1161" y="778"/>
                  </a:lnTo>
                  <a:lnTo>
                    <a:pt x="1162" y="779"/>
                  </a:lnTo>
                  <a:lnTo>
                    <a:pt x="1163" y="782"/>
                  </a:lnTo>
                  <a:lnTo>
                    <a:pt x="1166" y="786"/>
                  </a:lnTo>
                  <a:lnTo>
                    <a:pt x="1158" y="808"/>
                  </a:lnTo>
                  <a:lnTo>
                    <a:pt x="1148" y="828"/>
                  </a:lnTo>
                  <a:lnTo>
                    <a:pt x="1139" y="846"/>
                  </a:lnTo>
                  <a:lnTo>
                    <a:pt x="1127" y="862"/>
                  </a:lnTo>
                  <a:lnTo>
                    <a:pt x="1115" y="878"/>
                  </a:lnTo>
                  <a:lnTo>
                    <a:pt x="1100" y="891"/>
                  </a:lnTo>
                  <a:lnTo>
                    <a:pt x="1083" y="905"/>
                  </a:lnTo>
                  <a:lnTo>
                    <a:pt x="1062" y="918"/>
                  </a:lnTo>
                  <a:lnTo>
                    <a:pt x="1060" y="932"/>
                  </a:lnTo>
                  <a:lnTo>
                    <a:pt x="1055" y="950"/>
                  </a:lnTo>
                  <a:lnTo>
                    <a:pt x="1051" y="970"/>
                  </a:lnTo>
                  <a:lnTo>
                    <a:pt x="1047" y="995"/>
                  </a:lnTo>
                  <a:lnTo>
                    <a:pt x="1043" y="1019"/>
                  </a:lnTo>
                  <a:lnTo>
                    <a:pt x="1039" y="1042"/>
                  </a:lnTo>
                  <a:lnTo>
                    <a:pt x="1035" y="1065"/>
                  </a:lnTo>
                  <a:lnTo>
                    <a:pt x="1031" y="1081"/>
                  </a:lnTo>
                  <a:lnTo>
                    <a:pt x="1015" y="1099"/>
                  </a:lnTo>
                  <a:lnTo>
                    <a:pt x="1004" y="1113"/>
                  </a:lnTo>
                  <a:lnTo>
                    <a:pt x="996" y="1124"/>
                  </a:lnTo>
                  <a:lnTo>
                    <a:pt x="989" y="1134"/>
                  </a:lnTo>
                  <a:lnTo>
                    <a:pt x="982" y="1145"/>
                  </a:lnTo>
                  <a:lnTo>
                    <a:pt x="974" y="1157"/>
                  </a:lnTo>
                  <a:lnTo>
                    <a:pt x="964" y="1173"/>
                  </a:lnTo>
                  <a:lnTo>
                    <a:pt x="950" y="1193"/>
                  </a:lnTo>
                  <a:lnTo>
                    <a:pt x="942" y="1193"/>
                  </a:lnTo>
                  <a:lnTo>
                    <a:pt x="932" y="1193"/>
                  </a:lnTo>
                  <a:lnTo>
                    <a:pt x="922" y="1193"/>
                  </a:lnTo>
                  <a:lnTo>
                    <a:pt x="913" y="1193"/>
                  </a:lnTo>
                  <a:lnTo>
                    <a:pt x="902" y="1193"/>
                  </a:lnTo>
                  <a:lnTo>
                    <a:pt x="892" y="1193"/>
                  </a:lnTo>
                  <a:lnTo>
                    <a:pt x="882" y="1193"/>
                  </a:lnTo>
                  <a:lnTo>
                    <a:pt x="874" y="1193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7" name="Freeform 380">
              <a:extLst>
                <a:ext uri="{FF2B5EF4-FFF2-40B4-BE49-F238E27FC236}">
                  <a16:creationId xmlns:a16="http://schemas.microsoft.com/office/drawing/2014/main" id="{1E655C5A-7640-62E1-7390-E1CC8D3B4BAE}"/>
                </a:ext>
              </a:extLst>
            </p:cNvPr>
            <p:cNvSpPr>
              <a:spLocks/>
            </p:cNvSpPr>
            <p:nvPr/>
          </p:nvSpPr>
          <p:spPr bwMode="auto">
            <a:xfrm rot="109357">
              <a:off x="1689905" y="2743424"/>
              <a:ext cx="823461" cy="393692"/>
            </a:xfrm>
            <a:custGeom>
              <a:avLst/>
              <a:gdLst>
                <a:gd name="T0" fmla="*/ 2 w 785"/>
                <a:gd name="T1" fmla="*/ 3 h 370"/>
                <a:gd name="T2" fmla="*/ 2 w 785"/>
                <a:gd name="T3" fmla="*/ 3 h 370"/>
                <a:gd name="T4" fmla="*/ 2 w 785"/>
                <a:gd name="T5" fmla="*/ 3 h 370"/>
                <a:gd name="T6" fmla="*/ 2 w 785"/>
                <a:gd name="T7" fmla="*/ 3 h 370"/>
                <a:gd name="T8" fmla="*/ 2 w 785"/>
                <a:gd name="T9" fmla="*/ 3 h 370"/>
                <a:gd name="T10" fmla="*/ 2 w 785"/>
                <a:gd name="T11" fmla="*/ 3 h 370"/>
                <a:gd name="T12" fmla="*/ 2 w 785"/>
                <a:gd name="T13" fmla="*/ 2 h 370"/>
                <a:gd name="T14" fmla="*/ 2 w 785"/>
                <a:gd name="T15" fmla="*/ 2 h 370"/>
                <a:gd name="T16" fmla="*/ 2 w 785"/>
                <a:gd name="T17" fmla="*/ 2 h 370"/>
                <a:gd name="T18" fmla="*/ 2 w 785"/>
                <a:gd name="T19" fmla="*/ 2 h 370"/>
                <a:gd name="T20" fmla="*/ 2 w 785"/>
                <a:gd name="T21" fmla="*/ 2 h 370"/>
                <a:gd name="T22" fmla="*/ 2 w 785"/>
                <a:gd name="T23" fmla="*/ 2 h 370"/>
                <a:gd name="T24" fmla="*/ 2 w 785"/>
                <a:gd name="T25" fmla="*/ 2 h 370"/>
                <a:gd name="T26" fmla="*/ 2 w 785"/>
                <a:gd name="T27" fmla="*/ 2 h 370"/>
                <a:gd name="T28" fmla="*/ 1 w 785"/>
                <a:gd name="T29" fmla="*/ 2 h 370"/>
                <a:gd name="T30" fmla="*/ 1 w 785"/>
                <a:gd name="T31" fmla="*/ 2 h 370"/>
                <a:gd name="T32" fmla="*/ 1 w 785"/>
                <a:gd name="T33" fmla="*/ 2 h 370"/>
                <a:gd name="T34" fmla="*/ 1 w 785"/>
                <a:gd name="T35" fmla="*/ 2 h 370"/>
                <a:gd name="T36" fmla="*/ 1 w 785"/>
                <a:gd name="T37" fmla="*/ 2 h 370"/>
                <a:gd name="T38" fmla="*/ 1 w 785"/>
                <a:gd name="T39" fmla="*/ 2 h 370"/>
                <a:gd name="T40" fmla="*/ 1 w 785"/>
                <a:gd name="T41" fmla="*/ 2 h 370"/>
                <a:gd name="T42" fmla="*/ 1 w 785"/>
                <a:gd name="T43" fmla="*/ 2 h 370"/>
                <a:gd name="T44" fmla="*/ 1 w 785"/>
                <a:gd name="T45" fmla="*/ 2 h 370"/>
                <a:gd name="T46" fmla="*/ 1 w 785"/>
                <a:gd name="T47" fmla="*/ 2 h 370"/>
                <a:gd name="T48" fmla="*/ 1 w 785"/>
                <a:gd name="T49" fmla="*/ 1 h 370"/>
                <a:gd name="T50" fmla="*/ 1 w 785"/>
                <a:gd name="T51" fmla="*/ 1 h 370"/>
                <a:gd name="T52" fmla="*/ 1 w 785"/>
                <a:gd name="T53" fmla="*/ 1 h 370"/>
                <a:gd name="T54" fmla="*/ 1 w 785"/>
                <a:gd name="T55" fmla="*/ 1 h 370"/>
                <a:gd name="T56" fmla="*/ 1 w 785"/>
                <a:gd name="T57" fmla="*/ 1 h 370"/>
                <a:gd name="T58" fmla="*/ 1 w 785"/>
                <a:gd name="T59" fmla="*/ 1 h 370"/>
                <a:gd name="T60" fmla="*/ 1 w 785"/>
                <a:gd name="T61" fmla="*/ 1 h 370"/>
                <a:gd name="T62" fmla="*/ 1 w 785"/>
                <a:gd name="T63" fmla="*/ 1 h 370"/>
                <a:gd name="T64" fmla="*/ 1 w 785"/>
                <a:gd name="T65" fmla="*/ 1 h 370"/>
                <a:gd name="T66" fmla="*/ 1 w 785"/>
                <a:gd name="T67" fmla="*/ 1 h 370"/>
                <a:gd name="T68" fmla="*/ 1 w 785"/>
                <a:gd name="T69" fmla="*/ 1 h 370"/>
                <a:gd name="T70" fmla="*/ 1 w 785"/>
                <a:gd name="T71" fmla="*/ 1 h 370"/>
                <a:gd name="T72" fmla="*/ 1 w 785"/>
                <a:gd name="T73" fmla="*/ 1 h 370"/>
                <a:gd name="T74" fmla="*/ 1 w 785"/>
                <a:gd name="T75" fmla="*/ 1 h 370"/>
                <a:gd name="T76" fmla="*/ 1 w 785"/>
                <a:gd name="T77" fmla="*/ 1 h 370"/>
                <a:gd name="T78" fmla="*/ 1 w 785"/>
                <a:gd name="T79" fmla="*/ 1 h 370"/>
                <a:gd name="T80" fmla="*/ 1 w 785"/>
                <a:gd name="T81" fmla="*/ 1 h 370"/>
                <a:gd name="T82" fmla="*/ 1 w 785"/>
                <a:gd name="T83" fmla="*/ 1 h 370"/>
                <a:gd name="T84" fmla="*/ 2 w 785"/>
                <a:gd name="T85" fmla="*/ 1 h 370"/>
                <a:gd name="T86" fmla="*/ 3 w 785"/>
                <a:gd name="T87" fmla="*/ 1 h 370"/>
                <a:gd name="T88" fmla="*/ 3 w 785"/>
                <a:gd name="T89" fmla="*/ 1 h 370"/>
                <a:gd name="T90" fmla="*/ 4 w 785"/>
                <a:gd name="T91" fmla="*/ 1 h 370"/>
                <a:gd name="T92" fmla="*/ 5 w 785"/>
                <a:gd name="T93" fmla="*/ 2 h 370"/>
                <a:gd name="T94" fmla="*/ 5 w 785"/>
                <a:gd name="T95" fmla="*/ 2 h 370"/>
                <a:gd name="T96" fmla="*/ 5 w 785"/>
                <a:gd name="T97" fmla="*/ 2 h 370"/>
                <a:gd name="T98" fmla="*/ 5 w 785"/>
                <a:gd name="T99" fmla="*/ 2 h 370"/>
                <a:gd name="T100" fmla="*/ 5 w 785"/>
                <a:gd name="T101" fmla="*/ 2 h 370"/>
                <a:gd name="T102" fmla="*/ 5 w 785"/>
                <a:gd name="T103" fmla="*/ 2 h 370"/>
                <a:gd name="T104" fmla="*/ 4 w 785"/>
                <a:gd name="T105" fmla="*/ 3 h 370"/>
                <a:gd name="T106" fmla="*/ 4 w 785"/>
                <a:gd name="T107" fmla="*/ 3 h 370"/>
                <a:gd name="T108" fmla="*/ 4 w 785"/>
                <a:gd name="T109" fmla="*/ 3 h 370"/>
                <a:gd name="T110" fmla="*/ 4 w 785"/>
                <a:gd name="T111" fmla="*/ 3 h 370"/>
                <a:gd name="T112" fmla="*/ 3 w 785"/>
                <a:gd name="T113" fmla="*/ 3 h 370"/>
                <a:gd name="T114" fmla="*/ 3 w 785"/>
                <a:gd name="T115" fmla="*/ 3 h 370"/>
                <a:gd name="T116" fmla="*/ 3 w 785"/>
                <a:gd name="T117" fmla="*/ 3 h 37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85"/>
                <a:gd name="T178" fmla="*/ 0 h 370"/>
                <a:gd name="T179" fmla="*/ 785 w 785"/>
                <a:gd name="T180" fmla="*/ 370 h 37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85" h="370">
                  <a:moveTo>
                    <a:pt x="386" y="369"/>
                  </a:moveTo>
                  <a:lnTo>
                    <a:pt x="385" y="369"/>
                  </a:lnTo>
                  <a:lnTo>
                    <a:pt x="384" y="367"/>
                  </a:lnTo>
                  <a:lnTo>
                    <a:pt x="382" y="367"/>
                  </a:lnTo>
                  <a:lnTo>
                    <a:pt x="381" y="367"/>
                  </a:lnTo>
                  <a:lnTo>
                    <a:pt x="379" y="367"/>
                  </a:lnTo>
                  <a:lnTo>
                    <a:pt x="378" y="367"/>
                  </a:lnTo>
                  <a:lnTo>
                    <a:pt x="377" y="366"/>
                  </a:lnTo>
                  <a:lnTo>
                    <a:pt x="375" y="366"/>
                  </a:lnTo>
                  <a:lnTo>
                    <a:pt x="374" y="349"/>
                  </a:lnTo>
                  <a:lnTo>
                    <a:pt x="373" y="333"/>
                  </a:lnTo>
                  <a:lnTo>
                    <a:pt x="371" y="315"/>
                  </a:lnTo>
                  <a:lnTo>
                    <a:pt x="371" y="298"/>
                  </a:lnTo>
                  <a:lnTo>
                    <a:pt x="370" y="280"/>
                  </a:lnTo>
                  <a:lnTo>
                    <a:pt x="368" y="263"/>
                  </a:lnTo>
                  <a:lnTo>
                    <a:pt x="367" y="247"/>
                  </a:lnTo>
                  <a:lnTo>
                    <a:pt x="367" y="229"/>
                  </a:lnTo>
                  <a:lnTo>
                    <a:pt x="364" y="229"/>
                  </a:lnTo>
                  <a:lnTo>
                    <a:pt x="361" y="229"/>
                  </a:lnTo>
                  <a:lnTo>
                    <a:pt x="359" y="227"/>
                  </a:lnTo>
                  <a:lnTo>
                    <a:pt x="356" y="227"/>
                  </a:lnTo>
                  <a:lnTo>
                    <a:pt x="353" y="227"/>
                  </a:lnTo>
                  <a:lnTo>
                    <a:pt x="352" y="226"/>
                  </a:lnTo>
                  <a:lnTo>
                    <a:pt x="349" y="226"/>
                  </a:lnTo>
                  <a:lnTo>
                    <a:pt x="348" y="226"/>
                  </a:lnTo>
                  <a:lnTo>
                    <a:pt x="328" y="241"/>
                  </a:lnTo>
                  <a:lnTo>
                    <a:pt x="312" y="252"/>
                  </a:lnTo>
                  <a:lnTo>
                    <a:pt x="296" y="261"/>
                  </a:lnTo>
                  <a:lnTo>
                    <a:pt x="283" y="266"/>
                  </a:lnTo>
                  <a:lnTo>
                    <a:pt x="267" y="270"/>
                  </a:lnTo>
                  <a:lnTo>
                    <a:pt x="251" y="273"/>
                  </a:lnTo>
                  <a:lnTo>
                    <a:pt x="233" y="275"/>
                  </a:lnTo>
                  <a:lnTo>
                    <a:pt x="209" y="275"/>
                  </a:lnTo>
                  <a:lnTo>
                    <a:pt x="206" y="269"/>
                  </a:lnTo>
                  <a:lnTo>
                    <a:pt x="202" y="262"/>
                  </a:lnTo>
                  <a:lnTo>
                    <a:pt x="198" y="257"/>
                  </a:lnTo>
                  <a:lnTo>
                    <a:pt x="195" y="250"/>
                  </a:lnTo>
                  <a:lnTo>
                    <a:pt x="191" y="244"/>
                  </a:lnTo>
                  <a:lnTo>
                    <a:pt x="188" y="237"/>
                  </a:lnTo>
                  <a:lnTo>
                    <a:pt x="184" y="232"/>
                  </a:lnTo>
                  <a:lnTo>
                    <a:pt x="181" y="226"/>
                  </a:lnTo>
                  <a:lnTo>
                    <a:pt x="172" y="225"/>
                  </a:lnTo>
                  <a:lnTo>
                    <a:pt x="162" y="225"/>
                  </a:lnTo>
                  <a:lnTo>
                    <a:pt x="152" y="225"/>
                  </a:lnTo>
                  <a:lnTo>
                    <a:pt x="143" y="225"/>
                  </a:lnTo>
                  <a:lnTo>
                    <a:pt x="134" y="223"/>
                  </a:lnTo>
                  <a:lnTo>
                    <a:pt x="125" y="223"/>
                  </a:lnTo>
                  <a:lnTo>
                    <a:pt x="115" y="223"/>
                  </a:lnTo>
                  <a:lnTo>
                    <a:pt x="107" y="223"/>
                  </a:lnTo>
                  <a:lnTo>
                    <a:pt x="105" y="207"/>
                  </a:lnTo>
                  <a:lnTo>
                    <a:pt x="102" y="191"/>
                  </a:lnTo>
                  <a:lnTo>
                    <a:pt x="97" y="178"/>
                  </a:lnTo>
                  <a:lnTo>
                    <a:pt x="91" y="165"/>
                  </a:lnTo>
                  <a:lnTo>
                    <a:pt x="84" y="153"/>
                  </a:lnTo>
                  <a:lnTo>
                    <a:pt x="76" y="142"/>
                  </a:lnTo>
                  <a:lnTo>
                    <a:pt x="66" y="131"/>
                  </a:lnTo>
                  <a:lnTo>
                    <a:pt x="57" y="121"/>
                  </a:lnTo>
                  <a:lnTo>
                    <a:pt x="39" y="100"/>
                  </a:lnTo>
                  <a:lnTo>
                    <a:pt x="21" y="79"/>
                  </a:lnTo>
                  <a:lnTo>
                    <a:pt x="14" y="70"/>
                  </a:lnTo>
                  <a:lnTo>
                    <a:pt x="7" y="58"/>
                  </a:lnTo>
                  <a:lnTo>
                    <a:pt x="3" y="46"/>
                  </a:lnTo>
                  <a:lnTo>
                    <a:pt x="0" y="35"/>
                  </a:lnTo>
                  <a:lnTo>
                    <a:pt x="3" y="34"/>
                  </a:lnTo>
                  <a:lnTo>
                    <a:pt x="5" y="32"/>
                  </a:lnTo>
                  <a:lnTo>
                    <a:pt x="8" y="32"/>
                  </a:lnTo>
                  <a:lnTo>
                    <a:pt x="10" y="31"/>
                  </a:lnTo>
                  <a:lnTo>
                    <a:pt x="12" y="31"/>
                  </a:lnTo>
                  <a:lnTo>
                    <a:pt x="15" y="29"/>
                  </a:lnTo>
                  <a:lnTo>
                    <a:pt x="18" y="29"/>
                  </a:lnTo>
                  <a:lnTo>
                    <a:pt x="21" y="28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17"/>
                  </a:lnTo>
                  <a:lnTo>
                    <a:pt x="21" y="14"/>
                  </a:lnTo>
                  <a:lnTo>
                    <a:pt x="21" y="10"/>
                  </a:lnTo>
                  <a:lnTo>
                    <a:pt x="21" y="7"/>
                  </a:lnTo>
                  <a:lnTo>
                    <a:pt x="21" y="3"/>
                  </a:lnTo>
                  <a:lnTo>
                    <a:pt x="21" y="0"/>
                  </a:lnTo>
                  <a:lnTo>
                    <a:pt x="68" y="4"/>
                  </a:lnTo>
                  <a:lnTo>
                    <a:pt x="115" y="10"/>
                  </a:lnTo>
                  <a:lnTo>
                    <a:pt x="162" y="18"/>
                  </a:lnTo>
                  <a:lnTo>
                    <a:pt x="210" y="29"/>
                  </a:lnTo>
                  <a:lnTo>
                    <a:pt x="259" y="40"/>
                  </a:lnTo>
                  <a:lnTo>
                    <a:pt x="307" y="54"/>
                  </a:lnTo>
                  <a:lnTo>
                    <a:pt x="356" y="68"/>
                  </a:lnTo>
                  <a:lnTo>
                    <a:pt x="404" y="83"/>
                  </a:lnTo>
                  <a:lnTo>
                    <a:pt x="454" y="100"/>
                  </a:lnTo>
                  <a:lnTo>
                    <a:pt x="503" y="118"/>
                  </a:lnTo>
                  <a:lnTo>
                    <a:pt x="550" y="136"/>
                  </a:lnTo>
                  <a:lnTo>
                    <a:pt x="598" y="155"/>
                  </a:lnTo>
                  <a:lnTo>
                    <a:pt x="693" y="193"/>
                  </a:lnTo>
                  <a:lnTo>
                    <a:pt x="784" y="232"/>
                  </a:lnTo>
                  <a:lnTo>
                    <a:pt x="784" y="233"/>
                  </a:lnTo>
                  <a:lnTo>
                    <a:pt x="784" y="234"/>
                  </a:lnTo>
                  <a:lnTo>
                    <a:pt x="784" y="236"/>
                  </a:lnTo>
                  <a:lnTo>
                    <a:pt x="784" y="237"/>
                  </a:lnTo>
                  <a:lnTo>
                    <a:pt x="784" y="239"/>
                  </a:lnTo>
                  <a:lnTo>
                    <a:pt x="784" y="240"/>
                  </a:lnTo>
                  <a:lnTo>
                    <a:pt x="784" y="241"/>
                  </a:lnTo>
                  <a:lnTo>
                    <a:pt x="784" y="243"/>
                  </a:lnTo>
                  <a:lnTo>
                    <a:pt x="770" y="251"/>
                  </a:lnTo>
                  <a:lnTo>
                    <a:pt x="748" y="262"/>
                  </a:lnTo>
                  <a:lnTo>
                    <a:pt x="720" y="276"/>
                  </a:lnTo>
                  <a:lnTo>
                    <a:pt x="693" y="291"/>
                  </a:lnTo>
                  <a:lnTo>
                    <a:pt x="665" y="308"/>
                  </a:lnTo>
                  <a:lnTo>
                    <a:pt x="641" y="324"/>
                  </a:lnTo>
                  <a:lnTo>
                    <a:pt x="632" y="333"/>
                  </a:lnTo>
                  <a:lnTo>
                    <a:pt x="625" y="341"/>
                  </a:lnTo>
                  <a:lnTo>
                    <a:pt x="619" y="348"/>
                  </a:lnTo>
                  <a:lnTo>
                    <a:pt x="616" y="355"/>
                  </a:lnTo>
                  <a:lnTo>
                    <a:pt x="587" y="356"/>
                  </a:lnTo>
                  <a:lnTo>
                    <a:pt x="557" y="358"/>
                  </a:lnTo>
                  <a:lnTo>
                    <a:pt x="528" y="359"/>
                  </a:lnTo>
                  <a:lnTo>
                    <a:pt x="499" y="362"/>
                  </a:lnTo>
                  <a:lnTo>
                    <a:pt x="470" y="365"/>
                  </a:lnTo>
                  <a:lnTo>
                    <a:pt x="440" y="366"/>
                  </a:lnTo>
                  <a:lnTo>
                    <a:pt x="413" y="369"/>
                  </a:lnTo>
                  <a:lnTo>
                    <a:pt x="386" y="369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8" name="Freeform 381">
              <a:extLst>
                <a:ext uri="{FF2B5EF4-FFF2-40B4-BE49-F238E27FC236}">
                  <a16:creationId xmlns:a16="http://schemas.microsoft.com/office/drawing/2014/main" id="{220E946E-70DA-8AF4-FF05-932BBCF4D3E1}"/>
                </a:ext>
              </a:extLst>
            </p:cNvPr>
            <p:cNvSpPr>
              <a:spLocks/>
            </p:cNvSpPr>
            <p:nvPr/>
          </p:nvSpPr>
          <p:spPr bwMode="auto">
            <a:xfrm rot="108745">
              <a:off x="1730475" y="1745667"/>
              <a:ext cx="1926420" cy="1250204"/>
            </a:xfrm>
            <a:custGeom>
              <a:avLst/>
              <a:gdLst>
                <a:gd name="T0" fmla="*/ 3 w 1839"/>
                <a:gd name="T1" fmla="*/ 8 h 1180"/>
                <a:gd name="T2" fmla="*/ 1 w 1839"/>
                <a:gd name="T3" fmla="*/ 8 h 1180"/>
                <a:gd name="T4" fmla="*/ 1 w 1839"/>
                <a:gd name="T5" fmla="*/ 7 h 1180"/>
                <a:gd name="T6" fmla="*/ 1 w 1839"/>
                <a:gd name="T7" fmla="*/ 6 h 1180"/>
                <a:gd name="T8" fmla="*/ 1 w 1839"/>
                <a:gd name="T9" fmla="*/ 6 h 1180"/>
                <a:gd name="T10" fmla="*/ 1 w 1839"/>
                <a:gd name="T11" fmla="*/ 6 h 1180"/>
                <a:gd name="T12" fmla="*/ 2 w 1839"/>
                <a:gd name="T13" fmla="*/ 6 h 1180"/>
                <a:gd name="T14" fmla="*/ 2 w 1839"/>
                <a:gd name="T15" fmla="*/ 5 h 1180"/>
                <a:gd name="T16" fmla="*/ 2 w 1839"/>
                <a:gd name="T17" fmla="*/ 5 h 1180"/>
                <a:gd name="T18" fmla="*/ 2 w 1839"/>
                <a:gd name="T19" fmla="*/ 4 h 1180"/>
                <a:gd name="T20" fmla="*/ 3 w 1839"/>
                <a:gd name="T21" fmla="*/ 3 h 1180"/>
                <a:gd name="T22" fmla="*/ 2 w 1839"/>
                <a:gd name="T23" fmla="*/ 2 h 1180"/>
                <a:gd name="T24" fmla="*/ 2 w 1839"/>
                <a:gd name="T25" fmla="*/ 1 h 1180"/>
                <a:gd name="T26" fmla="*/ 3 w 1839"/>
                <a:gd name="T27" fmla="*/ 1 h 1180"/>
                <a:gd name="T28" fmla="*/ 3 w 1839"/>
                <a:gd name="T29" fmla="*/ 1 h 1180"/>
                <a:gd name="T30" fmla="*/ 3 w 1839"/>
                <a:gd name="T31" fmla="*/ 1 h 1180"/>
                <a:gd name="T32" fmla="*/ 2 w 1839"/>
                <a:gd name="T33" fmla="*/ 1 h 1180"/>
                <a:gd name="T34" fmla="*/ 2 w 1839"/>
                <a:gd name="T35" fmla="*/ 1 h 1180"/>
                <a:gd name="T36" fmla="*/ 3 w 1839"/>
                <a:gd name="T37" fmla="*/ 1 h 1180"/>
                <a:gd name="T38" fmla="*/ 3 w 1839"/>
                <a:gd name="T39" fmla="*/ 1 h 1180"/>
                <a:gd name="T40" fmla="*/ 3 w 1839"/>
                <a:gd name="T41" fmla="*/ 1 h 1180"/>
                <a:gd name="T42" fmla="*/ 4 w 1839"/>
                <a:gd name="T43" fmla="*/ 1 h 1180"/>
                <a:gd name="T44" fmla="*/ 4 w 1839"/>
                <a:gd name="T45" fmla="*/ 1 h 1180"/>
                <a:gd name="T46" fmla="*/ 5 w 1839"/>
                <a:gd name="T47" fmla="*/ 1 h 1180"/>
                <a:gd name="T48" fmla="*/ 6 w 1839"/>
                <a:gd name="T49" fmla="*/ 1 h 1180"/>
                <a:gd name="T50" fmla="*/ 6 w 1839"/>
                <a:gd name="T51" fmla="*/ 1 h 1180"/>
                <a:gd name="T52" fmla="*/ 6 w 1839"/>
                <a:gd name="T53" fmla="*/ 1 h 1180"/>
                <a:gd name="T54" fmla="*/ 6 w 1839"/>
                <a:gd name="T55" fmla="*/ 1 h 1180"/>
                <a:gd name="T56" fmla="*/ 7 w 1839"/>
                <a:gd name="T57" fmla="*/ 1 h 1180"/>
                <a:gd name="T58" fmla="*/ 7 w 1839"/>
                <a:gd name="T59" fmla="*/ 0 h 1180"/>
                <a:gd name="T60" fmla="*/ 7 w 1839"/>
                <a:gd name="T61" fmla="*/ 1 h 1180"/>
                <a:gd name="T62" fmla="*/ 7 w 1839"/>
                <a:gd name="T63" fmla="*/ 1 h 1180"/>
                <a:gd name="T64" fmla="*/ 8 w 1839"/>
                <a:gd name="T65" fmla="*/ 2 h 1180"/>
                <a:gd name="T66" fmla="*/ 8 w 1839"/>
                <a:gd name="T67" fmla="*/ 2 h 1180"/>
                <a:gd name="T68" fmla="*/ 8 w 1839"/>
                <a:gd name="T69" fmla="*/ 2 h 1180"/>
                <a:gd name="T70" fmla="*/ 9 w 1839"/>
                <a:gd name="T71" fmla="*/ 2 h 1180"/>
                <a:gd name="T72" fmla="*/ 10 w 1839"/>
                <a:gd name="T73" fmla="*/ 1 h 1180"/>
                <a:gd name="T74" fmla="*/ 10 w 1839"/>
                <a:gd name="T75" fmla="*/ 1 h 1180"/>
                <a:gd name="T76" fmla="*/ 10 w 1839"/>
                <a:gd name="T77" fmla="*/ 2 h 1180"/>
                <a:gd name="T78" fmla="*/ 11 w 1839"/>
                <a:gd name="T79" fmla="*/ 3 h 1180"/>
                <a:gd name="T80" fmla="*/ 12 w 1839"/>
                <a:gd name="T81" fmla="*/ 3 h 1180"/>
                <a:gd name="T82" fmla="*/ 11 w 1839"/>
                <a:gd name="T83" fmla="*/ 4 h 1180"/>
                <a:gd name="T84" fmla="*/ 10 w 1839"/>
                <a:gd name="T85" fmla="*/ 6 h 1180"/>
                <a:gd name="T86" fmla="*/ 10 w 1839"/>
                <a:gd name="T87" fmla="*/ 8 h 1180"/>
                <a:gd name="T88" fmla="*/ 9 w 1839"/>
                <a:gd name="T89" fmla="*/ 8 h 1180"/>
                <a:gd name="T90" fmla="*/ 8 w 1839"/>
                <a:gd name="T91" fmla="*/ 8 h 1180"/>
                <a:gd name="T92" fmla="*/ 7 w 1839"/>
                <a:gd name="T93" fmla="*/ 8 h 1180"/>
                <a:gd name="T94" fmla="*/ 7 w 1839"/>
                <a:gd name="T95" fmla="*/ 8 h 1180"/>
                <a:gd name="T96" fmla="*/ 7 w 1839"/>
                <a:gd name="T97" fmla="*/ 8 h 1180"/>
                <a:gd name="T98" fmla="*/ 6 w 1839"/>
                <a:gd name="T99" fmla="*/ 8 h 1180"/>
                <a:gd name="T100" fmla="*/ 6 w 1839"/>
                <a:gd name="T101" fmla="*/ 9 h 1180"/>
                <a:gd name="T102" fmla="*/ 5 w 1839"/>
                <a:gd name="T103" fmla="*/ 9 h 1180"/>
                <a:gd name="T104" fmla="*/ 5 w 1839"/>
                <a:gd name="T105" fmla="*/ 9 h 11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839"/>
                <a:gd name="T160" fmla="*/ 0 h 1180"/>
                <a:gd name="T161" fmla="*/ 1839 w 1839"/>
                <a:gd name="T162" fmla="*/ 1180 h 11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839" h="1180">
                  <a:moveTo>
                    <a:pt x="727" y="1179"/>
                  </a:moveTo>
                  <a:lnTo>
                    <a:pt x="681" y="1162"/>
                  </a:lnTo>
                  <a:lnTo>
                    <a:pt x="637" y="1145"/>
                  </a:lnTo>
                  <a:lnTo>
                    <a:pt x="591" y="1127"/>
                  </a:lnTo>
                  <a:lnTo>
                    <a:pt x="547" y="1111"/>
                  </a:lnTo>
                  <a:lnTo>
                    <a:pt x="501" y="1093"/>
                  </a:lnTo>
                  <a:lnTo>
                    <a:pt x="457" y="1076"/>
                  </a:lnTo>
                  <a:lnTo>
                    <a:pt x="411" y="1060"/>
                  </a:lnTo>
                  <a:lnTo>
                    <a:pt x="365" y="1041"/>
                  </a:lnTo>
                  <a:lnTo>
                    <a:pt x="318" y="1033"/>
                  </a:lnTo>
                  <a:lnTo>
                    <a:pt x="271" y="1025"/>
                  </a:lnTo>
                  <a:lnTo>
                    <a:pt x="224" y="1017"/>
                  </a:lnTo>
                  <a:lnTo>
                    <a:pt x="177" y="1008"/>
                  </a:lnTo>
                  <a:lnTo>
                    <a:pt x="131" y="997"/>
                  </a:lnTo>
                  <a:lnTo>
                    <a:pt x="86" y="986"/>
                  </a:lnTo>
                  <a:lnTo>
                    <a:pt x="43" y="974"/>
                  </a:lnTo>
                  <a:lnTo>
                    <a:pt x="0" y="960"/>
                  </a:lnTo>
                  <a:lnTo>
                    <a:pt x="4" y="947"/>
                  </a:lnTo>
                  <a:lnTo>
                    <a:pt x="8" y="939"/>
                  </a:lnTo>
                  <a:lnTo>
                    <a:pt x="14" y="932"/>
                  </a:lnTo>
                  <a:lnTo>
                    <a:pt x="19" y="927"/>
                  </a:lnTo>
                  <a:lnTo>
                    <a:pt x="26" y="922"/>
                  </a:lnTo>
                  <a:lnTo>
                    <a:pt x="33" y="917"/>
                  </a:lnTo>
                  <a:lnTo>
                    <a:pt x="41" y="911"/>
                  </a:lnTo>
                  <a:lnTo>
                    <a:pt x="51" y="904"/>
                  </a:lnTo>
                  <a:lnTo>
                    <a:pt x="55" y="875"/>
                  </a:lnTo>
                  <a:lnTo>
                    <a:pt x="61" y="848"/>
                  </a:lnTo>
                  <a:lnTo>
                    <a:pt x="68" y="824"/>
                  </a:lnTo>
                  <a:lnTo>
                    <a:pt x="75" y="803"/>
                  </a:lnTo>
                  <a:lnTo>
                    <a:pt x="84" y="784"/>
                  </a:lnTo>
                  <a:lnTo>
                    <a:pt x="94" y="767"/>
                  </a:lnTo>
                  <a:lnTo>
                    <a:pt x="105" y="753"/>
                  </a:lnTo>
                  <a:lnTo>
                    <a:pt x="119" y="740"/>
                  </a:lnTo>
                  <a:lnTo>
                    <a:pt x="133" y="729"/>
                  </a:lnTo>
                  <a:lnTo>
                    <a:pt x="149" y="719"/>
                  </a:lnTo>
                  <a:lnTo>
                    <a:pt x="167" y="711"/>
                  </a:lnTo>
                  <a:lnTo>
                    <a:pt x="187" y="704"/>
                  </a:lnTo>
                  <a:lnTo>
                    <a:pt x="209" y="697"/>
                  </a:lnTo>
                  <a:lnTo>
                    <a:pt x="232" y="691"/>
                  </a:lnTo>
                  <a:lnTo>
                    <a:pt x="257" y="686"/>
                  </a:lnTo>
                  <a:lnTo>
                    <a:pt x="286" y="681"/>
                  </a:lnTo>
                  <a:lnTo>
                    <a:pt x="288" y="679"/>
                  </a:lnTo>
                  <a:lnTo>
                    <a:pt x="291" y="675"/>
                  </a:lnTo>
                  <a:lnTo>
                    <a:pt x="292" y="672"/>
                  </a:lnTo>
                  <a:lnTo>
                    <a:pt x="295" y="669"/>
                  </a:lnTo>
                  <a:lnTo>
                    <a:pt x="296" y="666"/>
                  </a:lnTo>
                  <a:lnTo>
                    <a:pt x="299" y="663"/>
                  </a:lnTo>
                  <a:lnTo>
                    <a:pt x="300" y="661"/>
                  </a:lnTo>
                  <a:lnTo>
                    <a:pt x="303" y="658"/>
                  </a:lnTo>
                  <a:lnTo>
                    <a:pt x="320" y="658"/>
                  </a:lnTo>
                  <a:lnTo>
                    <a:pt x="334" y="658"/>
                  </a:lnTo>
                  <a:lnTo>
                    <a:pt x="343" y="658"/>
                  </a:lnTo>
                  <a:lnTo>
                    <a:pt x="352" y="659"/>
                  </a:lnTo>
                  <a:lnTo>
                    <a:pt x="358" y="659"/>
                  </a:lnTo>
                  <a:lnTo>
                    <a:pt x="364" y="661"/>
                  </a:lnTo>
                  <a:lnTo>
                    <a:pt x="371" y="662"/>
                  </a:lnTo>
                  <a:lnTo>
                    <a:pt x="379" y="663"/>
                  </a:lnTo>
                  <a:lnTo>
                    <a:pt x="386" y="651"/>
                  </a:lnTo>
                  <a:lnTo>
                    <a:pt x="392" y="636"/>
                  </a:lnTo>
                  <a:lnTo>
                    <a:pt x="397" y="619"/>
                  </a:lnTo>
                  <a:lnTo>
                    <a:pt x="401" y="600"/>
                  </a:lnTo>
                  <a:lnTo>
                    <a:pt x="410" y="557"/>
                  </a:lnTo>
                  <a:lnTo>
                    <a:pt x="415" y="510"/>
                  </a:lnTo>
                  <a:lnTo>
                    <a:pt x="421" y="464"/>
                  </a:lnTo>
                  <a:lnTo>
                    <a:pt x="425" y="420"/>
                  </a:lnTo>
                  <a:lnTo>
                    <a:pt x="428" y="382"/>
                  </a:lnTo>
                  <a:lnTo>
                    <a:pt x="432" y="352"/>
                  </a:lnTo>
                  <a:lnTo>
                    <a:pt x="417" y="332"/>
                  </a:lnTo>
                  <a:lnTo>
                    <a:pt x="404" y="313"/>
                  </a:lnTo>
                  <a:lnTo>
                    <a:pt x="392" y="292"/>
                  </a:lnTo>
                  <a:lnTo>
                    <a:pt x="382" y="272"/>
                  </a:lnTo>
                  <a:lnTo>
                    <a:pt x="374" y="251"/>
                  </a:lnTo>
                  <a:lnTo>
                    <a:pt x="368" y="230"/>
                  </a:lnTo>
                  <a:lnTo>
                    <a:pt x="367" y="220"/>
                  </a:lnTo>
                  <a:lnTo>
                    <a:pt x="365" y="209"/>
                  </a:lnTo>
                  <a:lnTo>
                    <a:pt x="365" y="200"/>
                  </a:lnTo>
                  <a:lnTo>
                    <a:pt x="365" y="188"/>
                  </a:lnTo>
                  <a:lnTo>
                    <a:pt x="375" y="186"/>
                  </a:lnTo>
                  <a:lnTo>
                    <a:pt x="383" y="182"/>
                  </a:lnTo>
                  <a:lnTo>
                    <a:pt x="390" y="180"/>
                  </a:lnTo>
                  <a:lnTo>
                    <a:pt x="399" y="179"/>
                  </a:lnTo>
                  <a:lnTo>
                    <a:pt x="407" y="177"/>
                  </a:lnTo>
                  <a:lnTo>
                    <a:pt x="418" y="176"/>
                  </a:lnTo>
                  <a:lnTo>
                    <a:pt x="433" y="176"/>
                  </a:lnTo>
                  <a:lnTo>
                    <a:pt x="451" y="175"/>
                  </a:lnTo>
                  <a:lnTo>
                    <a:pt x="451" y="172"/>
                  </a:lnTo>
                  <a:lnTo>
                    <a:pt x="450" y="168"/>
                  </a:lnTo>
                  <a:lnTo>
                    <a:pt x="449" y="164"/>
                  </a:lnTo>
                  <a:lnTo>
                    <a:pt x="447" y="161"/>
                  </a:lnTo>
                  <a:lnTo>
                    <a:pt x="446" y="157"/>
                  </a:lnTo>
                  <a:lnTo>
                    <a:pt x="444" y="154"/>
                  </a:lnTo>
                  <a:lnTo>
                    <a:pt x="444" y="150"/>
                  </a:lnTo>
                  <a:lnTo>
                    <a:pt x="443" y="147"/>
                  </a:lnTo>
                  <a:lnTo>
                    <a:pt x="435" y="144"/>
                  </a:lnTo>
                  <a:lnTo>
                    <a:pt x="428" y="143"/>
                  </a:lnTo>
                  <a:lnTo>
                    <a:pt x="419" y="141"/>
                  </a:lnTo>
                  <a:lnTo>
                    <a:pt x="412" y="140"/>
                  </a:lnTo>
                  <a:lnTo>
                    <a:pt x="406" y="139"/>
                  </a:lnTo>
                  <a:lnTo>
                    <a:pt x="397" y="137"/>
                  </a:lnTo>
                  <a:lnTo>
                    <a:pt x="390" y="136"/>
                  </a:lnTo>
                  <a:lnTo>
                    <a:pt x="383" y="134"/>
                  </a:lnTo>
                  <a:lnTo>
                    <a:pt x="383" y="128"/>
                  </a:lnTo>
                  <a:lnTo>
                    <a:pt x="385" y="121"/>
                  </a:lnTo>
                  <a:lnTo>
                    <a:pt x="385" y="114"/>
                  </a:lnTo>
                  <a:lnTo>
                    <a:pt x="386" y="108"/>
                  </a:lnTo>
                  <a:lnTo>
                    <a:pt x="386" y="101"/>
                  </a:lnTo>
                  <a:lnTo>
                    <a:pt x="388" y="94"/>
                  </a:lnTo>
                  <a:lnTo>
                    <a:pt x="388" y="87"/>
                  </a:lnTo>
                  <a:lnTo>
                    <a:pt x="389" y="80"/>
                  </a:lnTo>
                  <a:lnTo>
                    <a:pt x="435" y="78"/>
                  </a:lnTo>
                  <a:lnTo>
                    <a:pt x="469" y="76"/>
                  </a:lnTo>
                  <a:lnTo>
                    <a:pt x="494" y="75"/>
                  </a:lnTo>
                  <a:lnTo>
                    <a:pt x="512" y="74"/>
                  </a:lnTo>
                  <a:lnTo>
                    <a:pt x="525" y="72"/>
                  </a:lnTo>
                  <a:lnTo>
                    <a:pt x="534" y="71"/>
                  </a:lnTo>
                  <a:lnTo>
                    <a:pt x="541" y="69"/>
                  </a:lnTo>
                  <a:lnTo>
                    <a:pt x="550" y="67"/>
                  </a:lnTo>
                  <a:lnTo>
                    <a:pt x="550" y="64"/>
                  </a:lnTo>
                  <a:lnTo>
                    <a:pt x="550" y="62"/>
                  </a:lnTo>
                  <a:lnTo>
                    <a:pt x="551" y="60"/>
                  </a:lnTo>
                  <a:lnTo>
                    <a:pt x="551" y="58"/>
                  </a:lnTo>
                  <a:lnTo>
                    <a:pt x="552" y="57"/>
                  </a:lnTo>
                  <a:lnTo>
                    <a:pt x="554" y="56"/>
                  </a:lnTo>
                  <a:lnTo>
                    <a:pt x="554" y="53"/>
                  </a:lnTo>
                  <a:lnTo>
                    <a:pt x="555" y="51"/>
                  </a:lnTo>
                  <a:lnTo>
                    <a:pt x="568" y="53"/>
                  </a:lnTo>
                  <a:lnTo>
                    <a:pt x="580" y="53"/>
                  </a:lnTo>
                  <a:lnTo>
                    <a:pt x="591" y="53"/>
                  </a:lnTo>
                  <a:lnTo>
                    <a:pt x="602" y="51"/>
                  </a:lnTo>
                  <a:lnTo>
                    <a:pt x="615" y="47"/>
                  </a:lnTo>
                  <a:lnTo>
                    <a:pt x="626" y="43"/>
                  </a:lnTo>
                  <a:lnTo>
                    <a:pt x="640" y="39"/>
                  </a:lnTo>
                  <a:lnTo>
                    <a:pt x="652" y="32"/>
                  </a:lnTo>
                  <a:lnTo>
                    <a:pt x="659" y="49"/>
                  </a:lnTo>
                  <a:lnTo>
                    <a:pt x="667" y="64"/>
                  </a:lnTo>
                  <a:lnTo>
                    <a:pt x="674" y="78"/>
                  </a:lnTo>
                  <a:lnTo>
                    <a:pt x="681" y="90"/>
                  </a:lnTo>
                  <a:lnTo>
                    <a:pt x="690" y="101"/>
                  </a:lnTo>
                  <a:lnTo>
                    <a:pt x="698" y="111"/>
                  </a:lnTo>
                  <a:lnTo>
                    <a:pt x="706" y="119"/>
                  </a:lnTo>
                  <a:lnTo>
                    <a:pt x="716" y="126"/>
                  </a:lnTo>
                  <a:lnTo>
                    <a:pt x="727" y="132"/>
                  </a:lnTo>
                  <a:lnTo>
                    <a:pt x="739" y="136"/>
                  </a:lnTo>
                  <a:lnTo>
                    <a:pt x="752" y="140"/>
                  </a:lnTo>
                  <a:lnTo>
                    <a:pt x="767" y="141"/>
                  </a:lnTo>
                  <a:lnTo>
                    <a:pt x="782" y="141"/>
                  </a:lnTo>
                  <a:lnTo>
                    <a:pt x="800" y="140"/>
                  </a:lnTo>
                  <a:lnTo>
                    <a:pt x="820" y="139"/>
                  </a:lnTo>
                  <a:lnTo>
                    <a:pt x="842" y="134"/>
                  </a:lnTo>
                  <a:lnTo>
                    <a:pt x="842" y="137"/>
                  </a:lnTo>
                  <a:lnTo>
                    <a:pt x="842" y="140"/>
                  </a:lnTo>
                  <a:lnTo>
                    <a:pt x="842" y="143"/>
                  </a:lnTo>
                  <a:lnTo>
                    <a:pt x="842" y="146"/>
                  </a:lnTo>
                  <a:lnTo>
                    <a:pt x="842" y="148"/>
                  </a:lnTo>
                  <a:lnTo>
                    <a:pt x="842" y="152"/>
                  </a:lnTo>
                  <a:lnTo>
                    <a:pt x="842" y="155"/>
                  </a:lnTo>
                  <a:lnTo>
                    <a:pt x="842" y="158"/>
                  </a:lnTo>
                  <a:lnTo>
                    <a:pt x="850" y="157"/>
                  </a:lnTo>
                  <a:lnTo>
                    <a:pt x="859" y="152"/>
                  </a:lnTo>
                  <a:lnTo>
                    <a:pt x="867" y="150"/>
                  </a:lnTo>
                  <a:lnTo>
                    <a:pt x="874" y="144"/>
                  </a:lnTo>
                  <a:lnTo>
                    <a:pt x="890" y="133"/>
                  </a:lnTo>
                  <a:lnTo>
                    <a:pt x="908" y="121"/>
                  </a:lnTo>
                  <a:lnTo>
                    <a:pt x="926" y="107"/>
                  </a:lnTo>
                  <a:lnTo>
                    <a:pt x="946" y="96"/>
                  </a:lnTo>
                  <a:lnTo>
                    <a:pt x="957" y="90"/>
                  </a:lnTo>
                  <a:lnTo>
                    <a:pt x="968" y="86"/>
                  </a:lnTo>
                  <a:lnTo>
                    <a:pt x="980" y="82"/>
                  </a:lnTo>
                  <a:lnTo>
                    <a:pt x="993" y="80"/>
                  </a:lnTo>
                  <a:lnTo>
                    <a:pt x="1001" y="64"/>
                  </a:lnTo>
                  <a:lnTo>
                    <a:pt x="1011" y="49"/>
                  </a:lnTo>
                  <a:lnTo>
                    <a:pt x="1021" y="36"/>
                  </a:lnTo>
                  <a:lnTo>
                    <a:pt x="1033" y="24"/>
                  </a:lnTo>
                  <a:lnTo>
                    <a:pt x="1040" y="18"/>
                  </a:lnTo>
                  <a:lnTo>
                    <a:pt x="1047" y="14"/>
                  </a:lnTo>
                  <a:lnTo>
                    <a:pt x="1054" y="10"/>
                  </a:lnTo>
                  <a:lnTo>
                    <a:pt x="1062" y="6"/>
                  </a:lnTo>
                  <a:lnTo>
                    <a:pt x="1070" y="3"/>
                  </a:lnTo>
                  <a:lnTo>
                    <a:pt x="1080" y="2"/>
                  </a:lnTo>
                  <a:lnTo>
                    <a:pt x="1088" y="0"/>
                  </a:lnTo>
                  <a:lnTo>
                    <a:pt x="1100" y="0"/>
                  </a:lnTo>
                  <a:lnTo>
                    <a:pt x="1112" y="14"/>
                  </a:lnTo>
                  <a:lnTo>
                    <a:pt x="1123" y="29"/>
                  </a:lnTo>
                  <a:lnTo>
                    <a:pt x="1133" y="44"/>
                  </a:lnTo>
                  <a:lnTo>
                    <a:pt x="1142" y="60"/>
                  </a:lnTo>
                  <a:lnTo>
                    <a:pt x="1151" y="76"/>
                  </a:lnTo>
                  <a:lnTo>
                    <a:pt x="1158" y="93"/>
                  </a:lnTo>
                  <a:lnTo>
                    <a:pt x="1165" y="111"/>
                  </a:lnTo>
                  <a:lnTo>
                    <a:pt x="1170" y="129"/>
                  </a:lnTo>
                  <a:lnTo>
                    <a:pt x="1174" y="147"/>
                  </a:lnTo>
                  <a:lnTo>
                    <a:pt x="1178" y="165"/>
                  </a:lnTo>
                  <a:lnTo>
                    <a:pt x="1181" y="184"/>
                  </a:lnTo>
                  <a:lnTo>
                    <a:pt x="1184" y="204"/>
                  </a:lnTo>
                  <a:lnTo>
                    <a:pt x="1187" y="242"/>
                  </a:lnTo>
                  <a:lnTo>
                    <a:pt x="1187" y="284"/>
                  </a:lnTo>
                  <a:lnTo>
                    <a:pt x="1205" y="298"/>
                  </a:lnTo>
                  <a:lnTo>
                    <a:pt x="1219" y="309"/>
                  </a:lnTo>
                  <a:lnTo>
                    <a:pt x="1230" y="316"/>
                  </a:lnTo>
                  <a:lnTo>
                    <a:pt x="1238" y="321"/>
                  </a:lnTo>
                  <a:lnTo>
                    <a:pt x="1245" y="326"/>
                  </a:lnTo>
                  <a:lnTo>
                    <a:pt x="1252" y="328"/>
                  </a:lnTo>
                  <a:lnTo>
                    <a:pt x="1259" y="330"/>
                  </a:lnTo>
                  <a:lnTo>
                    <a:pt x="1267" y="332"/>
                  </a:lnTo>
                  <a:lnTo>
                    <a:pt x="1277" y="309"/>
                  </a:lnTo>
                  <a:lnTo>
                    <a:pt x="1285" y="291"/>
                  </a:lnTo>
                  <a:lnTo>
                    <a:pt x="1293" y="277"/>
                  </a:lnTo>
                  <a:lnTo>
                    <a:pt x="1302" y="267"/>
                  </a:lnTo>
                  <a:lnTo>
                    <a:pt x="1309" y="262"/>
                  </a:lnTo>
                  <a:lnTo>
                    <a:pt x="1317" y="259"/>
                  </a:lnTo>
                  <a:lnTo>
                    <a:pt x="1325" y="259"/>
                  </a:lnTo>
                  <a:lnTo>
                    <a:pt x="1332" y="260"/>
                  </a:lnTo>
                  <a:lnTo>
                    <a:pt x="1349" y="266"/>
                  </a:lnTo>
                  <a:lnTo>
                    <a:pt x="1367" y="272"/>
                  </a:lnTo>
                  <a:lnTo>
                    <a:pt x="1377" y="273"/>
                  </a:lnTo>
                  <a:lnTo>
                    <a:pt x="1386" y="273"/>
                  </a:lnTo>
                  <a:lnTo>
                    <a:pt x="1397" y="269"/>
                  </a:lnTo>
                  <a:lnTo>
                    <a:pt x="1408" y="263"/>
                  </a:lnTo>
                  <a:lnTo>
                    <a:pt x="1426" y="231"/>
                  </a:lnTo>
                  <a:lnTo>
                    <a:pt x="1440" y="206"/>
                  </a:lnTo>
                  <a:lnTo>
                    <a:pt x="1447" y="198"/>
                  </a:lnTo>
                  <a:lnTo>
                    <a:pt x="1454" y="191"/>
                  </a:lnTo>
                  <a:lnTo>
                    <a:pt x="1461" y="184"/>
                  </a:lnTo>
                  <a:lnTo>
                    <a:pt x="1469" y="180"/>
                  </a:lnTo>
                  <a:lnTo>
                    <a:pt x="1478" y="177"/>
                  </a:lnTo>
                  <a:lnTo>
                    <a:pt x="1486" y="175"/>
                  </a:lnTo>
                  <a:lnTo>
                    <a:pt x="1497" y="173"/>
                  </a:lnTo>
                  <a:lnTo>
                    <a:pt x="1508" y="172"/>
                  </a:lnTo>
                  <a:lnTo>
                    <a:pt x="1537" y="170"/>
                  </a:lnTo>
                  <a:lnTo>
                    <a:pt x="1575" y="169"/>
                  </a:lnTo>
                  <a:lnTo>
                    <a:pt x="1579" y="198"/>
                  </a:lnTo>
                  <a:lnTo>
                    <a:pt x="1583" y="223"/>
                  </a:lnTo>
                  <a:lnTo>
                    <a:pt x="1590" y="245"/>
                  </a:lnTo>
                  <a:lnTo>
                    <a:pt x="1598" y="265"/>
                  </a:lnTo>
                  <a:lnTo>
                    <a:pt x="1609" y="284"/>
                  </a:lnTo>
                  <a:lnTo>
                    <a:pt x="1623" y="305"/>
                  </a:lnTo>
                  <a:lnTo>
                    <a:pt x="1640" y="328"/>
                  </a:lnTo>
                  <a:lnTo>
                    <a:pt x="1661" y="355"/>
                  </a:lnTo>
                  <a:lnTo>
                    <a:pt x="1681" y="355"/>
                  </a:lnTo>
                  <a:lnTo>
                    <a:pt x="1705" y="356"/>
                  </a:lnTo>
                  <a:lnTo>
                    <a:pt x="1730" y="359"/>
                  </a:lnTo>
                  <a:lnTo>
                    <a:pt x="1756" y="363"/>
                  </a:lnTo>
                  <a:lnTo>
                    <a:pt x="1769" y="366"/>
                  </a:lnTo>
                  <a:lnTo>
                    <a:pt x="1781" y="370"/>
                  </a:lnTo>
                  <a:lnTo>
                    <a:pt x="1792" y="375"/>
                  </a:lnTo>
                  <a:lnTo>
                    <a:pt x="1803" y="381"/>
                  </a:lnTo>
                  <a:lnTo>
                    <a:pt x="1814" y="389"/>
                  </a:lnTo>
                  <a:lnTo>
                    <a:pt x="1823" y="398"/>
                  </a:lnTo>
                  <a:lnTo>
                    <a:pt x="1831" y="407"/>
                  </a:lnTo>
                  <a:lnTo>
                    <a:pt x="1838" y="418"/>
                  </a:lnTo>
                  <a:lnTo>
                    <a:pt x="1814" y="471"/>
                  </a:lnTo>
                  <a:lnTo>
                    <a:pt x="1789" y="525"/>
                  </a:lnTo>
                  <a:lnTo>
                    <a:pt x="1766" y="578"/>
                  </a:lnTo>
                  <a:lnTo>
                    <a:pt x="1741" y="630"/>
                  </a:lnTo>
                  <a:lnTo>
                    <a:pt x="1717" y="684"/>
                  </a:lnTo>
                  <a:lnTo>
                    <a:pt x="1694" y="738"/>
                  </a:lnTo>
                  <a:lnTo>
                    <a:pt x="1669" y="791"/>
                  </a:lnTo>
                  <a:lnTo>
                    <a:pt x="1645" y="845"/>
                  </a:lnTo>
                  <a:lnTo>
                    <a:pt x="1645" y="871"/>
                  </a:lnTo>
                  <a:lnTo>
                    <a:pt x="1645" y="896"/>
                  </a:lnTo>
                  <a:lnTo>
                    <a:pt x="1644" y="920"/>
                  </a:lnTo>
                  <a:lnTo>
                    <a:pt x="1643" y="943"/>
                  </a:lnTo>
                  <a:lnTo>
                    <a:pt x="1641" y="968"/>
                  </a:lnTo>
                  <a:lnTo>
                    <a:pt x="1640" y="993"/>
                  </a:lnTo>
                  <a:lnTo>
                    <a:pt x="1637" y="1021"/>
                  </a:lnTo>
                  <a:lnTo>
                    <a:pt x="1634" y="1051"/>
                  </a:lnTo>
                  <a:lnTo>
                    <a:pt x="1572" y="1054"/>
                  </a:lnTo>
                  <a:lnTo>
                    <a:pt x="1508" y="1058"/>
                  </a:lnTo>
                  <a:lnTo>
                    <a:pt x="1476" y="1061"/>
                  </a:lnTo>
                  <a:lnTo>
                    <a:pt x="1444" y="1062"/>
                  </a:lnTo>
                  <a:lnTo>
                    <a:pt x="1413" y="1064"/>
                  </a:lnTo>
                  <a:lnTo>
                    <a:pt x="1382" y="1065"/>
                  </a:lnTo>
                  <a:lnTo>
                    <a:pt x="1352" y="1064"/>
                  </a:lnTo>
                  <a:lnTo>
                    <a:pt x="1323" y="1061"/>
                  </a:lnTo>
                  <a:lnTo>
                    <a:pt x="1293" y="1055"/>
                  </a:lnTo>
                  <a:lnTo>
                    <a:pt x="1266" y="1048"/>
                  </a:lnTo>
                  <a:lnTo>
                    <a:pt x="1252" y="1044"/>
                  </a:lnTo>
                  <a:lnTo>
                    <a:pt x="1239" y="1039"/>
                  </a:lnTo>
                  <a:lnTo>
                    <a:pt x="1227" y="1033"/>
                  </a:lnTo>
                  <a:lnTo>
                    <a:pt x="1215" y="1026"/>
                  </a:lnTo>
                  <a:lnTo>
                    <a:pt x="1202" y="1018"/>
                  </a:lnTo>
                  <a:lnTo>
                    <a:pt x="1190" y="1010"/>
                  </a:lnTo>
                  <a:lnTo>
                    <a:pt x="1178" y="1000"/>
                  </a:lnTo>
                  <a:lnTo>
                    <a:pt x="1167" y="990"/>
                  </a:lnTo>
                  <a:lnTo>
                    <a:pt x="1141" y="992"/>
                  </a:lnTo>
                  <a:lnTo>
                    <a:pt x="1123" y="993"/>
                  </a:lnTo>
                  <a:lnTo>
                    <a:pt x="1108" y="994"/>
                  </a:lnTo>
                  <a:lnTo>
                    <a:pt x="1097" y="997"/>
                  </a:lnTo>
                  <a:lnTo>
                    <a:pt x="1087" y="1003"/>
                  </a:lnTo>
                  <a:lnTo>
                    <a:pt x="1076" y="1008"/>
                  </a:lnTo>
                  <a:lnTo>
                    <a:pt x="1062" y="1017"/>
                  </a:lnTo>
                  <a:lnTo>
                    <a:pt x="1044" y="1028"/>
                  </a:lnTo>
                  <a:lnTo>
                    <a:pt x="1041" y="1044"/>
                  </a:lnTo>
                  <a:lnTo>
                    <a:pt x="1039" y="1057"/>
                  </a:lnTo>
                  <a:lnTo>
                    <a:pt x="1034" y="1066"/>
                  </a:lnTo>
                  <a:lnTo>
                    <a:pt x="1029" y="1073"/>
                  </a:lnTo>
                  <a:lnTo>
                    <a:pt x="1023" y="1079"/>
                  </a:lnTo>
                  <a:lnTo>
                    <a:pt x="1018" y="1084"/>
                  </a:lnTo>
                  <a:lnTo>
                    <a:pt x="1011" y="1087"/>
                  </a:lnTo>
                  <a:lnTo>
                    <a:pt x="1004" y="1090"/>
                  </a:lnTo>
                  <a:lnTo>
                    <a:pt x="989" y="1094"/>
                  </a:lnTo>
                  <a:lnTo>
                    <a:pt x="973" y="1100"/>
                  </a:lnTo>
                  <a:lnTo>
                    <a:pt x="964" y="1104"/>
                  </a:lnTo>
                  <a:lnTo>
                    <a:pt x="955" y="1109"/>
                  </a:lnTo>
                  <a:lnTo>
                    <a:pt x="947" y="1118"/>
                  </a:lnTo>
                  <a:lnTo>
                    <a:pt x="939" y="1127"/>
                  </a:lnTo>
                  <a:lnTo>
                    <a:pt x="921" y="1132"/>
                  </a:lnTo>
                  <a:lnTo>
                    <a:pt x="904" y="1134"/>
                  </a:lnTo>
                  <a:lnTo>
                    <a:pt x="888" y="1137"/>
                  </a:lnTo>
                  <a:lnTo>
                    <a:pt x="871" y="1138"/>
                  </a:lnTo>
                  <a:lnTo>
                    <a:pt x="854" y="1140"/>
                  </a:lnTo>
                  <a:lnTo>
                    <a:pt x="838" y="1141"/>
                  </a:lnTo>
                  <a:lnTo>
                    <a:pt x="822" y="1141"/>
                  </a:lnTo>
                  <a:lnTo>
                    <a:pt x="807" y="1138"/>
                  </a:lnTo>
                  <a:lnTo>
                    <a:pt x="796" y="1147"/>
                  </a:lnTo>
                  <a:lnTo>
                    <a:pt x="786" y="1154"/>
                  </a:lnTo>
                  <a:lnTo>
                    <a:pt x="777" y="1159"/>
                  </a:lnTo>
                  <a:lnTo>
                    <a:pt x="767" y="1166"/>
                  </a:lnTo>
                  <a:lnTo>
                    <a:pt x="757" y="1172"/>
                  </a:lnTo>
                  <a:lnTo>
                    <a:pt x="748" y="1176"/>
                  </a:lnTo>
                  <a:lnTo>
                    <a:pt x="737" y="1179"/>
                  </a:lnTo>
                  <a:lnTo>
                    <a:pt x="727" y="1179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9" name="Freeform 383">
              <a:extLst>
                <a:ext uri="{FF2B5EF4-FFF2-40B4-BE49-F238E27FC236}">
                  <a16:creationId xmlns:a16="http://schemas.microsoft.com/office/drawing/2014/main" id="{17E64768-78A1-1EF0-84E9-227ABD0B8C15}"/>
                </a:ext>
              </a:extLst>
            </p:cNvPr>
            <p:cNvSpPr>
              <a:spLocks/>
            </p:cNvSpPr>
            <p:nvPr/>
          </p:nvSpPr>
          <p:spPr bwMode="auto">
            <a:xfrm rot="120768">
              <a:off x="3841725" y="1592396"/>
              <a:ext cx="543967" cy="546965"/>
            </a:xfrm>
            <a:custGeom>
              <a:avLst/>
              <a:gdLst>
                <a:gd name="T0" fmla="*/ 2 w 519"/>
                <a:gd name="T1" fmla="*/ 4 h 517"/>
                <a:gd name="T2" fmla="*/ 2 w 519"/>
                <a:gd name="T3" fmla="*/ 4 h 517"/>
                <a:gd name="T4" fmla="*/ 1 w 519"/>
                <a:gd name="T5" fmla="*/ 4 h 517"/>
                <a:gd name="T6" fmla="*/ 1 w 519"/>
                <a:gd name="T7" fmla="*/ 4 h 517"/>
                <a:gd name="T8" fmla="*/ 1 w 519"/>
                <a:gd name="T9" fmla="*/ 4 h 517"/>
                <a:gd name="T10" fmla="*/ 1 w 519"/>
                <a:gd name="T11" fmla="*/ 3 h 517"/>
                <a:gd name="T12" fmla="*/ 1 w 519"/>
                <a:gd name="T13" fmla="*/ 3 h 517"/>
                <a:gd name="T14" fmla="*/ 1 w 519"/>
                <a:gd name="T15" fmla="*/ 3 h 517"/>
                <a:gd name="T16" fmla="*/ 1 w 519"/>
                <a:gd name="T17" fmla="*/ 3 h 517"/>
                <a:gd name="T18" fmla="*/ 1 w 519"/>
                <a:gd name="T19" fmla="*/ 3 h 517"/>
                <a:gd name="T20" fmla="*/ 1 w 519"/>
                <a:gd name="T21" fmla="*/ 3 h 517"/>
                <a:gd name="T22" fmla="*/ 1 w 519"/>
                <a:gd name="T23" fmla="*/ 2 h 517"/>
                <a:gd name="T24" fmla="*/ 1 w 519"/>
                <a:gd name="T25" fmla="*/ 2 h 517"/>
                <a:gd name="T26" fmla="*/ 1 w 519"/>
                <a:gd name="T27" fmla="*/ 2 h 517"/>
                <a:gd name="T28" fmla="*/ 1 w 519"/>
                <a:gd name="T29" fmla="*/ 2 h 517"/>
                <a:gd name="T30" fmla="*/ 1 w 519"/>
                <a:gd name="T31" fmla="*/ 2 h 517"/>
                <a:gd name="T32" fmla="*/ 1 w 519"/>
                <a:gd name="T33" fmla="*/ 2 h 517"/>
                <a:gd name="T34" fmla="*/ 1 w 519"/>
                <a:gd name="T35" fmla="*/ 1 h 517"/>
                <a:gd name="T36" fmla="*/ 1 w 519"/>
                <a:gd name="T37" fmla="*/ 1 h 517"/>
                <a:gd name="T38" fmla="*/ 0 w 519"/>
                <a:gd name="T39" fmla="*/ 1 h 517"/>
                <a:gd name="T40" fmla="*/ 0 w 519"/>
                <a:gd name="T41" fmla="*/ 1 h 517"/>
                <a:gd name="T42" fmla="*/ 1 w 519"/>
                <a:gd name="T43" fmla="*/ 1 h 517"/>
                <a:gd name="T44" fmla="*/ 1 w 519"/>
                <a:gd name="T45" fmla="*/ 1 h 517"/>
                <a:gd name="T46" fmla="*/ 1 w 519"/>
                <a:gd name="T47" fmla="*/ 1 h 517"/>
                <a:gd name="T48" fmla="*/ 1 w 519"/>
                <a:gd name="T49" fmla="*/ 1 h 517"/>
                <a:gd name="T50" fmla="*/ 1 w 519"/>
                <a:gd name="T51" fmla="*/ 1 h 517"/>
                <a:gd name="T52" fmla="*/ 1 w 519"/>
                <a:gd name="T53" fmla="*/ 1 h 517"/>
                <a:gd name="T54" fmla="*/ 2 w 519"/>
                <a:gd name="T55" fmla="*/ 1 h 517"/>
                <a:gd name="T56" fmla="*/ 2 w 519"/>
                <a:gd name="T57" fmla="*/ 1 h 517"/>
                <a:gd name="T58" fmla="*/ 2 w 519"/>
                <a:gd name="T59" fmla="*/ 1 h 517"/>
                <a:gd name="T60" fmla="*/ 2 w 519"/>
                <a:gd name="T61" fmla="*/ 1 h 517"/>
                <a:gd name="T62" fmla="*/ 2 w 519"/>
                <a:gd name="T63" fmla="*/ 1 h 517"/>
                <a:gd name="T64" fmla="*/ 2 w 519"/>
                <a:gd name="T65" fmla="*/ 1 h 517"/>
                <a:gd name="T66" fmla="*/ 2 w 519"/>
                <a:gd name="T67" fmla="*/ 1 h 517"/>
                <a:gd name="T68" fmla="*/ 3 w 519"/>
                <a:gd name="T69" fmla="*/ 1 h 517"/>
                <a:gd name="T70" fmla="*/ 3 w 519"/>
                <a:gd name="T71" fmla="*/ 1 h 517"/>
                <a:gd name="T72" fmla="*/ 3 w 519"/>
                <a:gd name="T73" fmla="*/ 2 h 517"/>
                <a:gd name="T74" fmla="*/ 3 w 519"/>
                <a:gd name="T75" fmla="*/ 2 h 517"/>
                <a:gd name="T76" fmla="*/ 3 w 519"/>
                <a:gd name="T77" fmla="*/ 2 h 517"/>
                <a:gd name="T78" fmla="*/ 3 w 519"/>
                <a:gd name="T79" fmla="*/ 2 h 517"/>
                <a:gd name="T80" fmla="*/ 3 w 519"/>
                <a:gd name="T81" fmla="*/ 2 h 517"/>
                <a:gd name="T82" fmla="*/ 3 w 519"/>
                <a:gd name="T83" fmla="*/ 2 h 517"/>
                <a:gd name="T84" fmla="*/ 3 w 519"/>
                <a:gd name="T85" fmla="*/ 2 h 517"/>
                <a:gd name="T86" fmla="*/ 3 w 519"/>
                <a:gd name="T87" fmla="*/ 3 h 517"/>
                <a:gd name="T88" fmla="*/ 3 w 519"/>
                <a:gd name="T89" fmla="*/ 3 h 517"/>
                <a:gd name="T90" fmla="*/ 3 w 519"/>
                <a:gd name="T91" fmla="*/ 3 h 517"/>
                <a:gd name="T92" fmla="*/ 3 w 519"/>
                <a:gd name="T93" fmla="*/ 3 h 517"/>
                <a:gd name="T94" fmla="*/ 2 w 519"/>
                <a:gd name="T95" fmla="*/ 3 h 517"/>
                <a:gd name="T96" fmla="*/ 2 w 519"/>
                <a:gd name="T97" fmla="*/ 3 h 517"/>
                <a:gd name="T98" fmla="*/ 2 w 519"/>
                <a:gd name="T99" fmla="*/ 3 h 517"/>
                <a:gd name="T100" fmla="*/ 2 w 519"/>
                <a:gd name="T101" fmla="*/ 3 h 517"/>
                <a:gd name="T102" fmla="*/ 2 w 519"/>
                <a:gd name="T103" fmla="*/ 3 h 517"/>
                <a:gd name="T104" fmla="*/ 2 w 519"/>
                <a:gd name="T105" fmla="*/ 4 h 517"/>
                <a:gd name="T106" fmla="*/ 2 w 519"/>
                <a:gd name="T107" fmla="*/ 4 h 517"/>
                <a:gd name="T108" fmla="*/ 2 w 519"/>
                <a:gd name="T109" fmla="*/ 4 h 517"/>
                <a:gd name="T110" fmla="*/ 2 w 519"/>
                <a:gd name="T111" fmla="*/ 4 h 517"/>
                <a:gd name="T112" fmla="*/ 2 w 519"/>
                <a:gd name="T113" fmla="*/ 4 h 517"/>
                <a:gd name="T114" fmla="*/ 2 w 519"/>
                <a:gd name="T115" fmla="*/ 4 h 517"/>
                <a:gd name="T116" fmla="*/ 2 w 519"/>
                <a:gd name="T117" fmla="*/ 4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19"/>
                <a:gd name="T178" fmla="*/ 0 h 517"/>
                <a:gd name="T179" fmla="*/ 519 w 519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19" h="517">
                  <a:moveTo>
                    <a:pt x="300" y="513"/>
                  </a:moveTo>
                  <a:lnTo>
                    <a:pt x="295" y="511"/>
                  </a:lnTo>
                  <a:lnTo>
                    <a:pt x="289" y="510"/>
                  </a:lnTo>
                  <a:lnTo>
                    <a:pt x="282" y="509"/>
                  </a:lnTo>
                  <a:lnTo>
                    <a:pt x="277" y="509"/>
                  </a:lnTo>
                  <a:lnTo>
                    <a:pt x="271" y="507"/>
                  </a:lnTo>
                  <a:lnTo>
                    <a:pt x="266" y="506"/>
                  </a:lnTo>
                  <a:lnTo>
                    <a:pt x="260" y="506"/>
                  </a:lnTo>
                  <a:lnTo>
                    <a:pt x="255" y="505"/>
                  </a:lnTo>
                  <a:lnTo>
                    <a:pt x="248" y="488"/>
                  </a:lnTo>
                  <a:lnTo>
                    <a:pt x="242" y="473"/>
                  </a:lnTo>
                  <a:lnTo>
                    <a:pt x="235" y="460"/>
                  </a:lnTo>
                  <a:lnTo>
                    <a:pt x="230" y="448"/>
                  </a:lnTo>
                  <a:lnTo>
                    <a:pt x="223" y="437"/>
                  </a:lnTo>
                  <a:lnTo>
                    <a:pt x="215" y="428"/>
                  </a:lnTo>
                  <a:lnTo>
                    <a:pt x="209" y="426"/>
                  </a:lnTo>
                  <a:lnTo>
                    <a:pt x="204" y="423"/>
                  </a:lnTo>
                  <a:lnTo>
                    <a:pt x="198" y="420"/>
                  </a:lnTo>
                  <a:lnTo>
                    <a:pt x="192" y="419"/>
                  </a:lnTo>
                  <a:lnTo>
                    <a:pt x="188" y="395"/>
                  </a:lnTo>
                  <a:lnTo>
                    <a:pt x="183" y="373"/>
                  </a:lnTo>
                  <a:lnTo>
                    <a:pt x="179" y="354"/>
                  </a:lnTo>
                  <a:lnTo>
                    <a:pt x="172" y="336"/>
                  </a:lnTo>
                  <a:lnTo>
                    <a:pt x="166" y="320"/>
                  </a:lnTo>
                  <a:lnTo>
                    <a:pt x="158" y="307"/>
                  </a:lnTo>
                  <a:lnTo>
                    <a:pt x="150" y="294"/>
                  </a:lnTo>
                  <a:lnTo>
                    <a:pt x="141" y="283"/>
                  </a:lnTo>
                  <a:lnTo>
                    <a:pt x="130" y="273"/>
                  </a:lnTo>
                  <a:lnTo>
                    <a:pt x="118" y="265"/>
                  </a:lnTo>
                  <a:lnTo>
                    <a:pt x="104" y="258"/>
                  </a:lnTo>
                  <a:lnTo>
                    <a:pt x="89" y="251"/>
                  </a:lnTo>
                  <a:lnTo>
                    <a:pt x="72" y="246"/>
                  </a:lnTo>
                  <a:lnTo>
                    <a:pt x="53" y="240"/>
                  </a:lnTo>
                  <a:lnTo>
                    <a:pt x="32" y="235"/>
                  </a:lnTo>
                  <a:lnTo>
                    <a:pt x="8" y="230"/>
                  </a:lnTo>
                  <a:lnTo>
                    <a:pt x="7" y="219"/>
                  </a:lnTo>
                  <a:lnTo>
                    <a:pt x="5" y="211"/>
                  </a:lnTo>
                  <a:lnTo>
                    <a:pt x="3" y="205"/>
                  </a:lnTo>
                  <a:lnTo>
                    <a:pt x="1" y="200"/>
                  </a:lnTo>
                  <a:lnTo>
                    <a:pt x="0" y="197"/>
                  </a:lnTo>
                  <a:lnTo>
                    <a:pt x="0" y="193"/>
                  </a:lnTo>
                  <a:lnTo>
                    <a:pt x="0" y="190"/>
                  </a:lnTo>
                  <a:lnTo>
                    <a:pt x="1" y="186"/>
                  </a:lnTo>
                  <a:lnTo>
                    <a:pt x="25" y="186"/>
                  </a:lnTo>
                  <a:lnTo>
                    <a:pt x="50" y="187"/>
                  </a:lnTo>
                  <a:lnTo>
                    <a:pt x="76" y="190"/>
                  </a:lnTo>
                  <a:lnTo>
                    <a:pt x="104" y="192"/>
                  </a:lnTo>
                  <a:lnTo>
                    <a:pt x="131" y="194"/>
                  </a:lnTo>
                  <a:lnTo>
                    <a:pt x="159" y="196"/>
                  </a:lnTo>
                  <a:lnTo>
                    <a:pt x="187" y="197"/>
                  </a:lnTo>
                  <a:lnTo>
                    <a:pt x="215" y="197"/>
                  </a:lnTo>
                  <a:lnTo>
                    <a:pt x="233" y="178"/>
                  </a:lnTo>
                  <a:lnTo>
                    <a:pt x="251" y="156"/>
                  </a:lnTo>
                  <a:lnTo>
                    <a:pt x="269" y="131"/>
                  </a:lnTo>
                  <a:lnTo>
                    <a:pt x="287" y="103"/>
                  </a:lnTo>
                  <a:lnTo>
                    <a:pt x="303" y="75"/>
                  </a:lnTo>
                  <a:lnTo>
                    <a:pt x="318" y="49"/>
                  </a:lnTo>
                  <a:lnTo>
                    <a:pt x="331" y="24"/>
                  </a:lnTo>
                  <a:lnTo>
                    <a:pt x="341" y="0"/>
                  </a:lnTo>
                  <a:lnTo>
                    <a:pt x="346" y="2"/>
                  </a:lnTo>
                  <a:lnTo>
                    <a:pt x="352" y="3"/>
                  </a:lnTo>
                  <a:lnTo>
                    <a:pt x="356" y="6"/>
                  </a:lnTo>
                  <a:lnTo>
                    <a:pt x="361" y="9"/>
                  </a:lnTo>
                  <a:lnTo>
                    <a:pt x="370" y="17"/>
                  </a:lnTo>
                  <a:lnTo>
                    <a:pt x="378" y="28"/>
                  </a:lnTo>
                  <a:lnTo>
                    <a:pt x="386" y="42"/>
                  </a:lnTo>
                  <a:lnTo>
                    <a:pt x="393" y="56"/>
                  </a:lnTo>
                  <a:lnTo>
                    <a:pt x="400" y="72"/>
                  </a:lnTo>
                  <a:lnTo>
                    <a:pt x="407" y="90"/>
                  </a:lnTo>
                  <a:lnTo>
                    <a:pt x="420" y="126"/>
                  </a:lnTo>
                  <a:lnTo>
                    <a:pt x="432" y="164"/>
                  </a:lnTo>
                  <a:lnTo>
                    <a:pt x="445" y="199"/>
                  </a:lnTo>
                  <a:lnTo>
                    <a:pt x="457" y="230"/>
                  </a:lnTo>
                  <a:lnTo>
                    <a:pt x="464" y="232"/>
                  </a:lnTo>
                  <a:lnTo>
                    <a:pt x="471" y="235"/>
                  </a:lnTo>
                  <a:lnTo>
                    <a:pt x="478" y="236"/>
                  </a:lnTo>
                  <a:lnTo>
                    <a:pt x="485" y="239"/>
                  </a:lnTo>
                  <a:lnTo>
                    <a:pt x="492" y="240"/>
                  </a:lnTo>
                  <a:lnTo>
                    <a:pt x="499" y="243"/>
                  </a:lnTo>
                  <a:lnTo>
                    <a:pt x="505" y="244"/>
                  </a:lnTo>
                  <a:lnTo>
                    <a:pt x="512" y="247"/>
                  </a:lnTo>
                  <a:lnTo>
                    <a:pt x="517" y="262"/>
                  </a:lnTo>
                  <a:lnTo>
                    <a:pt x="518" y="277"/>
                  </a:lnTo>
                  <a:lnTo>
                    <a:pt x="518" y="291"/>
                  </a:lnTo>
                  <a:lnTo>
                    <a:pt x="515" y="305"/>
                  </a:lnTo>
                  <a:lnTo>
                    <a:pt x="510" y="318"/>
                  </a:lnTo>
                  <a:lnTo>
                    <a:pt x="504" y="329"/>
                  </a:lnTo>
                  <a:lnTo>
                    <a:pt x="496" y="341"/>
                  </a:lnTo>
                  <a:lnTo>
                    <a:pt x="486" y="351"/>
                  </a:lnTo>
                  <a:lnTo>
                    <a:pt x="476" y="362"/>
                  </a:lnTo>
                  <a:lnTo>
                    <a:pt x="464" y="370"/>
                  </a:lnTo>
                  <a:lnTo>
                    <a:pt x="453" y="380"/>
                  </a:lnTo>
                  <a:lnTo>
                    <a:pt x="440" y="388"/>
                  </a:lnTo>
                  <a:lnTo>
                    <a:pt x="414" y="402"/>
                  </a:lnTo>
                  <a:lnTo>
                    <a:pt x="389" y="416"/>
                  </a:lnTo>
                  <a:lnTo>
                    <a:pt x="388" y="419"/>
                  </a:lnTo>
                  <a:lnTo>
                    <a:pt x="388" y="423"/>
                  </a:lnTo>
                  <a:lnTo>
                    <a:pt x="388" y="427"/>
                  </a:lnTo>
                  <a:lnTo>
                    <a:pt x="388" y="431"/>
                  </a:lnTo>
                  <a:lnTo>
                    <a:pt x="386" y="435"/>
                  </a:lnTo>
                  <a:lnTo>
                    <a:pt x="386" y="439"/>
                  </a:lnTo>
                  <a:lnTo>
                    <a:pt x="386" y="444"/>
                  </a:lnTo>
                  <a:lnTo>
                    <a:pt x="386" y="448"/>
                  </a:lnTo>
                  <a:lnTo>
                    <a:pt x="375" y="455"/>
                  </a:lnTo>
                  <a:lnTo>
                    <a:pt x="367" y="463"/>
                  </a:lnTo>
                  <a:lnTo>
                    <a:pt x="361" y="471"/>
                  </a:lnTo>
                  <a:lnTo>
                    <a:pt x="356" y="480"/>
                  </a:lnTo>
                  <a:lnTo>
                    <a:pt x="350" y="488"/>
                  </a:lnTo>
                  <a:lnTo>
                    <a:pt x="345" y="496"/>
                  </a:lnTo>
                  <a:lnTo>
                    <a:pt x="338" y="506"/>
                  </a:lnTo>
                  <a:lnTo>
                    <a:pt x="330" y="516"/>
                  </a:lnTo>
                  <a:lnTo>
                    <a:pt x="325" y="516"/>
                  </a:lnTo>
                  <a:lnTo>
                    <a:pt x="321" y="516"/>
                  </a:lnTo>
                  <a:lnTo>
                    <a:pt x="318" y="514"/>
                  </a:lnTo>
                  <a:lnTo>
                    <a:pt x="314" y="514"/>
                  </a:lnTo>
                  <a:lnTo>
                    <a:pt x="312" y="514"/>
                  </a:lnTo>
                  <a:lnTo>
                    <a:pt x="307" y="513"/>
                  </a:lnTo>
                  <a:lnTo>
                    <a:pt x="305" y="513"/>
                  </a:lnTo>
                  <a:lnTo>
                    <a:pt x="300" y="513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0" name="Freeform 384">
              <a:extLst>
                <a:ext uri="{FF2B5EF4-FFF2-40B4-BE49-F238E27FC236}">
                  <a16:creationId xmlns:a16="http://schemas.microsoft.com/office/drawing/2014/main" id="{801C2981-6FAF-E8C9-0AA2-33FEF3C280B2}"/>
                </a:ext>
              </a:extLst>
            </p:cNvPr>
            <p:cNvSpPr>
              <a:spLocks/>
            </p:cNvSpPr>
            <p:nvPr/>
          </p:nvSpPr>
          <p:spPr bwMode="auto">
            <a:xfrm rot="121244">
              <a:off x="4803434" y="4208507"/>
              <a:ext cx="399708" cy="222392"/>
            </a:xfrm>
            <a:custGeom>
              <a:avLst/>
              <a:gdLst>
                <a:gd name="T0" fmla="*/ 1 w 380"/>
                <a:gd name="T1" fmla="*/ 2 h 208"/>
                <a:gd name="T2" fmla="*/ 1 w 380"/>
                <a:gd name="T3" fmla="*/ 1 h 208"/>
                <a:gd name="T4" fmla="*/ 1 w 380"/>
                <a:gd name="T5" fmla="*/ 1 h 208"/>
                <a:gd name="T6" fmla="*/ 1 w 380"/>
                <a:gd name="T7" fmla="*/ 1 h 208"/>
                <a:gd name="T8" fmla="*/ 1 w 380"/>
                <a:gd name="T9" fmla="*/ 1 h 208"/>
                <a:gd name="T10" fmla="*/ 1 w 380"/>
                <a:gd name="T11" fmla="*/ 1 h 208"/>
                <a:gd name="T12" fmla="*/ 1 w 380"/>
                <a:gd name="T13" fmla="*/ 1 h 208"/>
                <a:gd name="T14" fmla="*/ 1 w 380"/>
                <a:gd name="T15" fmla="*/ 1 h 208"/>
                <a:gd name="T16" fmla="*/ 0 w 380"/>
                <a:gd name="T17" fmla="*/ 1 h 208"/>
                <a:gd name="T18" fmla="*/ 1 w 380"/>
                <a:gd name="T19" fmla="*/ 1 h 208"/>
                <a:gd name="T20" fmla="*/ 1 w 380"/>
                <a:gd name="T21" fmla="*/ 1 h 208"/>
                <a:gd name="T22" fmla="*/ 1 w 380"/>
                <a:gd name="T23" fmla="*/ 1 h 208"/>
                <a:gd name="T24" fmla="*/ 1 w 380"/>
                <a:gd name="T25" fmla="*/ 1 h 208"/>
                <a:gd name="T26" fmla="*/ 1 w 380"/>
                <a:gd name="T27" fmla="*/ 1 h 208"/>
                <a:gd name="T28" fmla="*/ 1 w 380"/>
                <a:gd name="T29" fmla="*/ 1 h 208"/>
                <a:gd name="T30" fmla="*/ 1 w 380"/>
                <a:gd name="T31" fmla="*/ 1 h 208"/>
                <a:gd name="T32" fmla="*/ 2 w 380"/>
                <a:gd name="T33" fmla="*/ 1 h 208"/>
                <a:gd name="T34" fmla="*/ 2 w 380"/>
                <a:gd name="T35" fmla="*/ 1 h 208"/>
                <a:gd name="T36" fmla="*/ 2 w 380"/>
                <a:gd name="T37" fmla="*/ 1 h 208"/>
                <a:gd name="T38" fmla="*/ 2 w 380"/>
                <a:gd name="T39" fmla="*/ 1 h 208"/>
                <a:gd name="T40" fmla="*/ 2 w 380"/>
                <a:gd name="T41" fmla="*/ 1 h 208"/>
                <a:gd name="T42" fmla="*/ 2 w 380"/>
                <a:gd name="T43" fmla="*/ 1 h 208"/>
                <a:gd name="T44" fmla="*/ 2 w 380"/>
                <a:gd name="T45" fmla="*/ 0 h 208"/>
                <a:gd name="T46" fmla="*/ 2 w 380"/>
                <a:gd name="T47" fmla="*/ 0 h 208"/>
                <a:gd name="T48" fmla="*/ 2 w 380"/>
                <a:gd name="T49" fmla="*/ 1 h 208"/>
                <a:gd name="T50" fmla="*/ 2 w 380"/>
                <a:gd name="T51" fmla="*/ 1 h 208"/>
                <a:gd name="T52" fmla="*/ 2 w 380"/>
                <a:gd name="T53" fmla="*/ 1 h 208"/>
                <a:gd name="T54" fmla="*/ 2 w 380"/>
                <a:gd name="T55" fmla="*/ 1 h 208"/>
                <a:gd name="T56" fmla="*/ 2 w 380"/>
                <a:gd name="T57" fmla="*/ 1 h 208"/>
                <a:gd name="T58" fmla="*/ 2 w 380"/>
                <a:gd name="T59" fmla="*/ 1 h 208"/>
                <a:gd name="T60" fmla="*/ 3 w 380"/>
                <a:gd name="T61" fmla="*/ 1 h 208"/>
                <a:gd name="T62" fmla="*/ 3 w 380"/>
                <a:gd name="T63" fmla="*/ 1 h 208"/>
                <a:gd name="T64" fmla="*/ 3 w 380"/>
                <a:gd name="T65" fmla="*/ 1 h 208"/>
                <a:gd name="T66" fmla="*/ 3 w 380"/>
                <a:gd name="T67" fmla="*/ 1 h 208"/>
                <a:gd name="T68" fmla="*/ 3 w 380"/>
                <a:gd name="T69" fmla="*/ 1 h 208"/>
                <a:gd name="T70" fmla="*/ 3 w 380"/>
                <a:gd name="T71" fmla="*/ 1 h 208"/>
                <a:gd name="T72" fmla="*/ 3 w 380"/>
                <a:gd name="T73" fmla="*/ 1 h 208"/>
                <a:gd name="T74" fmla="*/ 2 w 380"/>
                <a:gd name="T75" fmla="*/ 1 h 208"/>
                <a:gd name="T76" fmla="*/ 2 w 380"/>
                <a:gd name="T77" fmla="*/ 1 h 208"/>
                <a:gd name="T78" fmla="*/ 2 w 380"/>
                <a:gd name="T79" fmla="*/ 1 h 208"/>
                <a:gd name="T80" fmla="*/ 2 w 380"/>
                <a:gd name="T81" fmla="*/ 2 h 208"/>
                <a:gd name="T82" fmla="*/ 1 w 380"/>
                <a:gd name="T83" fmla="*/ 2 h 208"/>
                <a:gd name="T84" fmla="*/ 1 w 380"/>
                <a:gd name="T85" fmla="*/ 2 h 208"/>
                <a:gd name="T86" fmla="*/ 1 w 380"/>
                <a:gd name="T87" fmla="*/ 2 h 208"/>
                <a:gd name="T88" fmla="*/ 1 w 380"/>
                <a:gd name="T89" fmla="*/ 2 h 208"/>
                <a:gd name="T90" fmla="*/ 1 w 380"/>
                <a:gd name="T91" fmla="*/ 2 h 208"/>
                <a:gd name="T92" fmla="*/ 1 w 380"/>
                <a:gd name="T93" fmla="*/ 2 h 208"/>
                <a:gd name="T94" fmla="*/ 1 w 380"/>
                <a:gd name="T95" fmla="*/ 2 h 208"/>
                <a:gd name="T96" fmla="*/ 1 w 380"/>
                <a:gd name="T97" fmla="*/ 2 h 208"/>
                <a:gd name="T98" fmla="*/ 1 w 380"/>
                <a:gd name="T99" fmla="*/ 2 h 208"/>
                <a:gd name="T100" fmla="*/ 1 w 380"/>
                <a:gd name="T101" fmla="*/ 2 h 208"/>
                <a:gd name="T102" fmla="*/ 1 w 380"/>
                <a:gd name="T103" fmla="*/ 2 h 208"/>
                <a:gd name="T104" fmla="*/ 1 w 380"/>
                <a:gd name="T105" fmla="*/ 2 h 208"/>
                <a:gd name="T106" fmla="*/ 1 w 380"/>
                <a:gd name="T107" fmla="*/ 2 h 208"/>
                <a:gd name="T108" fmla="*/ 1 w 380"/>
                <a:gd name="T109" fmla="*/ 2 h 208"/>
                <a:gd name="T110" fmla="*/ 1 w 380"/>
                <a:gd name="T111" fmla="*/ 2 h 208"/>
                <a:gd name="T112" fmla="*/ 1 w 380"/>
                <a:gd name="T113" fmla="*/ 2 h 208"/>
                <a:gd name="T114" fmla="*/ 1 w 380"/>
                <a:gd name="T115" fmla="*/ 2 h 208"/>
                <a:gd name="T116" fmla="*/ 1 w 380"/>
                <a:gd name="T117" fmla="*/ 2 h 2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0"/>
                <a:gd name="T178" fmla="*/ 0 h 208"/>
                <a:gd name="T179" fmla="*/ 380 w 380"/>
                <a:gd name="T180" fmla="*/ 208 h 2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0" h="208">
                  <a:moveTo>
                    <a:pt x="36" y="207"/>
                  </a:moveTo>
                  <a:lnTo>
                    <a:pt x="36" y="201"/>
                  </a:lnTo>
                  <a:lnTo>
                    <a:pt x="37" y="195"/>
                  </a:lnTo>
                  <a:lnTo>
                    <a:pt x="39" y="190"/>
                  </a:lnTo>
                  <a:lnTo>
                    <a:pt x="39" y="184"/>
                  </a:lnTo>
                  <a:lnTo>
                    <a:pt x="40" y="179"/>
                  </a:lnTo>
                  <a:lnTo>
                    <a:pt x="41" y="173"/>
                  </a:lnTo>
                  <a:lnTo>
                    <a:pt x="43" y="168"/>
                  </a:lnTo>
                  <a:lnTo>
                    <a:pt x="44" y="162"/>
                  </a:lnTo>
                  <a:lnTo>
                    <a:pt x="39" y="162"/>
                  </a:lnTo>
                  <a:lnTo>
                    <a:pt x="33" y="162"/>
                  </a:lnTo>
                  <a:lnTo>
                    <a:pt x="27" y="161"/>
                  </a:lnTo>
                  <a:lnTo>
                    <a:pt x="22" y="161"/>
                  </a:lnTo>
                  <a:lnTo>
                    <a:pt x="15" y="161"/>
                  </a:lnTo>
                  <a:lnTo>
                    <a:pt x="9" y="161"/>
                  </a:lnTo>
                  <a:lnTo>
                    <a:pt x="4" y="161"/>
                  </a:lnTo>
                  <a:lnTo>
                    <a:pt x="0" y="161"/>
                  </a:lnTo>
                  <a:lnTo>
                    <a:pt x="0" y="157"/>
                  </a:lnTo>
                  <a:lnTo>
                    <a:pt x="1" y="154"/>
                  </a:lnTo>
                  <a:lnTo>
                    <a:pt x="4" y="150"/>
                  </a:lnTo>
                  <a:lnTo>
                    <a:pt x="7" y="147"/>
                  </a:lnTo>
                  <a:lnTo>
                    <a:pt x="9" y="144"/>
                  </a:lnTo>
                  <a:lnTo>
                    <a:pt x="12" y="140"/>
                  </a:lnTo>
                  <a:lnTo>
                    <a:pt x="14" y="137"/>
                  </a:lnTo>
                  <a:lnTo>
                    <a:pt x="15" y="135"/>
                  </a:lnTo>
                  <a:lnTo>
                    <a:pt x="43" y="128"/>
                  </a:lnTo>
                  <a:lnTo>
                    <a:pt x="70" y="121"/>
                  </a:lnTo>
                  <a:lnTo>
                    <a:pt x="98" y="115"/>
                  </a:lnTo>
                  <a:lnTo>
                    <a:pt x="127" y="111"/>
                  </a:lnTo>
                  <a:lnTo>
                    <a:pt x="155" y="105"/>
                  </a:lnTo>
                  <a:lnTo>
                    <a:pt x="184" y="99"/>
                  </a:lnTo>
                  <a:lnTo>
                    <a:pt x="213" y="92"/>
                  </a:lnTo>
                  <a:lnTo>
                    <a:pt x="242" y="83"/>
                  </a:lnTo>
                  <a:lnTo>
                    <a:pt x="248" y="67"/>
                  </a:lnTo>
                  <a:lnTo>
                    <a:pt x="253" y="54"/>
                  </a:lnTo>
                  <a:lnTo>
                    <a:pt x="257" y="45"/>
                  </a:lnTo>
                  <a:lnTo>
                    <a:pt x="262" y="36"/>
                  </a:lnTo>
                  <a:lnTo>
                    <a:pt x="266" y="29"/>
                  </a:lnTo>
                  <a:lnTo>
                    <a:pt x="270" y="22"/>
                  </a:lnTo>
                  <a:lnTo>
                    <a:pt x="275" y="13"/>
                  </a:lnTo>
                  <a:lnTo>
                    <a:pt x="282" y="3"/>
                  </a:lnTo>
                  <a:lnTo>
                    <a:pt x="284" y="2"/>
                  </a:lnTo>
                  <a:lnTo>
                    <a:pt x="287" y="2"/>
                  </a:lnTo>
                  <a:lnTo>
                    <a:pt x="289" y="2"/>
                  </a:lnTo>
                  <a:lnTo>
                    <a:pt x="293" y="0"/>
                  </a:lnTo>
                  <a:lnTo>
                    <a:pt x="296" y="0"/>
                  </a:lnTo>
                  <a:lnTo>
                    <a:pt x="299" y="0"/>
                  </a:lnTo>
                  <a:lnTo>
                    <a:pt x="302" y="0"/>
                  </a:lnTo>
                  <a:lnTo>
                    <a:pt x="305" y="0"/>
                  </a:lnTo>
                  <a:lnTo>
                    <a:pt x="305" y="3"/>
                  </a:lnTo>
                  <a:lnTo>
                    <a:pt x="306" y="7"/>
                  </a:lnTo>
                  <a:lnTo>
                    <a:pt x="306" y="10"/>
                  </a:lnTo>
                  <a:lnTo>
                    <a:pt x="307" y="14"/>
                  </a:lnTo>
                  <a:lnTo>
                    <a:pt x="307" y="18"/>
                  </a:lnTo>
                  <a:lnTo>
                    <a:pt x="309" y="21"/>
                  </a:lnTo>
                  <a:lnTo>
                    <a:pt x="310" y="25"/>
                  </a:lnTo>
                  <a:lnTo>
                    <a:pt x="310" y="29"/>
                  </a:lnTo>
                  <a:lnTo>
                    <a:pt x="318" y="31"/>
                  </a:lnTo>
                  <a:lnTo>
                    <a:pt x="328" y="32"/>
                  </a:lnTo>
                  <a:lnTo>
                    <a:pt x="336" y="32"/>
                  </a:lnTo>
                  <a:lnTo>
                    <a:pt x="345" y="33"/>
                  </a:lnTo>
                  <a:lnTo>
                    <a:pt x="353" y="36"/>
                  </a:lnTo>
                  <a:lnTo>
                    <a:pt x="361" y="38"/>
                  </a:lnTo>
                  <a:lnTo>
                    <a:pt x="371" y="39"/>
                  </a:lnTo>
                  <a:lnTo>
                    <a:pt x="379" y="40"/>
                  </a:lnTo>
                  <a:lnTo>
                    <a:pt x="378" y="51"/>
                  </a:lnTo>
                  <a:lnTo>
                    <a:pt x="375" y="63"/>
                  </a:lnTo>
                  <a:lnTo>
                    <a:pt x="374" y="74"/>
                  </a:lnTo>
                  <a:lnTo>
                    <a:pt x="372" y="86"/>
                  </a:lnTo>
                  <a:lnTo>
                    <a:pt x="371" y="97"/>
                  </a:lnTo>
                  <a:lnTo>
                    <a:pt x="370" y="108"/>
                  </a:lnTo>
                  <a:lnTo>
                    <a:pt x="368" y="121"/>
                  </a:lnTo>
                  <a:lnTo>
                    <a:pt x="368" y="132"/>
                  </a:lnTo>
                  <a:lnTo>
                    <a:pt x="352" y="139"/>
                  </a:lnTo>
                  <a:lnTo>
                    <a:pt x="336" y="144"/>
                  </a:lnTo>
                  <a:lnTo>
                    <a:pt x="321" y="150"/>
                  </a:lnTo>
                  <a:lnTo>
                    <a:pt x="309" y="157"/>
                  </a:lnTo>
                  <a:lnTo>
                    <a:pt x="296" y="164"/>
                  </a:lnTo>
                  <a:lnTo>
                    <a:pt x="285" y="172"/>
                  </a:lnTo>
                  <a:lnTo>
                    <a:pt x="275" y="182"/>
                  </a:lnTo>
                  <a:lnTo>
                    <a:pt x="267" y="195"/>
                  </a:lnTo>
                  <a:lnTo>
                    <a:pt x="253" y="195"/>
                  </a:lnTo>
                  <a:lnTo>
                    <a:pt x="238" y="197"/>
                  </a:lnTo>
                  <a:lnTo>
                    <a:pt x="224" y="198"/>
                  </a:lnTo>
                  <a:lnTo>
                    <a:pt x="210" y="200"/>
                  </a:lnTo>
                  <a:lnTo>
                    <a:pt x="196" y="201"/>
                  </a:lnTo>
                  <a:lnTo>
                    <a:pt x="183" y="202"/>
                  </a:lnTo>
                  <a:lnTo>
                    <a:pt x="170" y="205"/>
                  </a:lnTo>
                  <a:lnTo>
                    <a:pt x="156" y="207"/>
                  </a:lnTo>
                  <a:lnTo>
                    <a:pt x="156" y="205"/>
                  </a:lnTo>
                  <a:lnTo>
                    <a:pt x="156" y="202"/>
                  </a:lnTo>
                  <a:lnTo>
                    <a:pt x="156" y="201"/>
                  </a:lnTo>
                  <a:lnTo>
                    <a:pt x="156" y="200"/>
                  </a:lnTo>
                  <a:lnTo>
                    <a:pt x="156" y="198"/>
                  </a:lnTo>
                  <a:lnTo>
                    <a:pt x="156" y="197"/>
                  </a:lnTo>
                  <a:lnTo>
                    <a:pt x="156" y="195"/>
                  </a:lnTo>
                  <a:lnTo>
                    <a:pt x="152" y="195"/>
                  </a:lnTo>
                  <a:lnTo>
                    <a:pt x="149" y="195"/>
                  </a:lnTo>
                  <a:lnTo>
                    <a:pt x="147" y="195"/>
                  </a:lnTo>
                  <a:lnTo>
                    <a:pt x="144" y="195"/>
                  </a:lnTo>
                  <a:lnTo>
                    <a:pt x="141" y="195"/>
                  </a:lnTo>
                  <a:lnTo>
                    <a:pt x="138" y="195"/>
                  </a:lnTo>
                  <a:lnTo>
                    <a:pt x="136" y="195"/>
                  </a:lnTo>
                  <a:lnTo>
                    <a:pt x="133" y="195"/>
                  </a:lnTo>
                  <a:lnTo>
                    <a:pt x="133" y="197"/>
                  </a:lnTo>
                  <a:lnTo>
                    <a:pt x="133" y="198"/>
                  </a:lnTo>
                  <a:lnTo>
                    <a:pt x="133" y="200"/>
                  </a:lnTo>
                  <a:lnTo>
                    <a:pt x="133" y="201"/>
                  </a:lnTo>
                  <a:lnTo>
                    <a:pt x="133" y="202"/>
                  </a:lnTo>
                  <a:lnTo>
                    <a:pt x="133" y="205"/>
                  </a:lnTo>
                  <a:lnTo>
                    <a:pt x="133" y="207"/>
                  </a:lnTo>
                  <a:lnTo>
                    <a:pt x="120" y="207"/>
                  </a:lnTo>
                  <a:lnTo>
                    <a:pt x="108" y="207"/>
                  </a:lnTo>
                  <a:lnTo>
                    <a:pt x="95" y="207"/>
                  </a:lnTo>
                  <a:lnTo>
                    <a:pt x="84" y="207"/>
                  </a:lnTo>
                  <a:lnTo>
                    <a:pt x="72" y="207"/>
                  </a:lnTo>
                  <a:lnTo>
                    <a:pt x="59" y="207"/>
                  </a:lnTo>
                  <a:lnTo>
                    <a:pt x="47" y="207"/>
                  </a:lnTo>
                  <a:lnTo>
                    <a:pt x="36" y="207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1" name="Freeform 385">
              <a:extLst>
                <a:ext uri="{FF2B5EF4-FFF2-40B4-BE49-F238E27FC236}">
                  <a16:creationId xmlns:a16="http://schemas.microsoft.com/office/drawing/2014/main" id="{BAA5988D-913D-B18E-5C77-8ED28E19CC08}"/>
                </a:ext>
              </a:extLst>
            </p:cNvPr>
            <p:cNvSpPr>
              <a:spLocks/>
            </p:cNvSpPr>
            <p:nvPr/>
          </p:nvSpPr>
          <p:spPr bwMode="auto">
            <a:xfrm rot="117773">
              <a:off x="5120496" y="3913987"/>
              <a:ext cx="256955" cy="347112"/>
            </a:xfrm>
            <a:custGeom>
              <a:avLst/>
              <a:gdLst>
                <a:gd name="T0" fmla="*/ 1 w 245"/>
                <a:gd name="T1" fmla="*/ 3 h 326"/>
                <a:gd name="T2" fmla="*/ 1 w 245"/>
                <a:gd name="T3" fmla="*/ 3 h 326"/>
                <a:gd name="T4" fmla="*/ 1 w 245"/>
                <a:gd name="T5" fmla="*/ 3 h 326"/>
                <a:gd name="T6" fmla="*/ 1 w 245"/>
                <a:gd name="T7" fmla="*/ 3 h 326"/>
                <a:gd name="T8" fmla="*/ 1 w 245"/>
                <a:gd name="T9" fmla="*/ 3 h 326"/>
                <a:gd name="T10" fmla="*/ 1 w 245"/>
                <a:gd name="T11" fmla="*/ 3 h 326"/>
                <a:gd name="T12" fmla="*/ 1 w 245"/>
                <a:gd name="T13" fmla="*/ 3 h 326"/>
                <a:gd name="T14" fmla="*/ 1 w 245"/>
                <a:gd name="T15" fmla="*/ 3 h 326"/>
                <a:gd name="T16" fmla="*/ 1 w 245"/>
                <a:gd name="T17" fmla="*/ 3 h 326"/>
                <a:gd name="T18" fmla="*/ 1 w 245"/>
                <a:gd name="T19" fmla="*/ 3 h 326"/>
                <a:gd name="T20" fmla="*/ 1 w 245"/>
                <a:gd name="T21" fmla="*/ 2 h 326"/>
                <a:gd name="T22" fmla="*/ 1 w 245"/>
                <a:gd name="T23" fmla="*/ 2 h 326"/>
                <a:gd name="T24" fmla="*/ 0 w 245"/>
                <a:gd name="T25" fmla="*/ 2 h 326"/>
                <a:gd name="T26" fmla="*/ 1 w 245"/>
                <a:gd name="T27" fmla="*/ 2 h 326"/>
                <a:gd name="T28" fmla="*/ 1 w 245"/>
                <a:gd name="T29" fmla="*/ 2 h 326"/>
                <a:gd name="T30" fmla="*/ 1 w 245"/>
                <a:gd name="T31" fmla="*/ 2 h 326"/>
                <a:gd name="T32" fmla="*/ 1 w 245"/>
                <a:gd name="T33" fmla="*/ 2 h 326"/>
                <a:gd name="T34" fmla="*/ 1 w 245"/>
                <a:gd name="T35" fmla="*/ 2 h 326"/>
                <a:gd name="T36" fmla="*/ 1 w 245"/>
                <a:gd name="T37" fmla="*/ 2 h 326"/>
                <a:gd name="T38" fmla="*/ 1 w 245"/>
                <a:gd name="T39" fmla="*/ 2 h 326"/>
                <a:gd name="T40" fmla="*/ 1 w 245"/>
                <a:gd name="T41" fmla="*/ 2 h 326"/>
                <a:gd name="T42" fmla="*/ 1 w 245"/>
                <a:gd name="T43" fmla="*/ 1 h 326"/>
                <a:gd name="T44" fmla="*/ 1 w 245"/>
                <a:gd name="T45" fmla="*/ 1 h 326"/>
                <a:gd name="T46" fmla="*/ 1 w 245"/>
                <a:gd name="T47" fmla="*/ 1 h 326"/>
                <a:gd name="T48" fmla="*/ 1 w 245"/>
                <a:gd name="T49" fmla="*/ 1 h 326"/>
                <a:gd name="T50" fmla="*/ 1 w 245"/>
                <a:gd name="T51" fmla="*/ 1 h 326"/>
                <a:gd name="T52" fmla="*/ 1 w 245"/>
                <a:gd name="T53" fmla="*/ 1 h 326"/>
                <a:gd name="T54" fmla="*/ 1 w 245"/>
                <a:gd name="T55" fmla="*/ 1 h 326"/>
                <a:gd name="T56" fmla="*/ 1 w 245"/>
                <a:gd name="T57" fmla="*/ 1 h 326"/>
                <a:gd name="T58" fmla="*/ 1 w 245"/>
                <a:gd name="T59" fmla="*/ 1 h 326"/>
                <a:gd name="T60" fmla="*/ 1 w 245"/>
                <a:gd name="T61" fmla="*/ 1 h 326"/>
                <a:gd name="T62" fmla="*/ 1 w 245"/>
                <a:gd name="T63" fmla="*/ 1 h 326"/>
                <a:gd name="T64" fmla="*/ 1 w 245"/>
                <a:gd name="T65" fmla="*/ 1 h 326"/>
                <a:gd name="T66" fmla="*/ 1 w 245"/>
                <a:gd name="T67" fmla="*/ 1 h 326"/>
                <a:gd name="T68" fmla="*/ 1 w 245"/>
                <a:gd name="T69" fmla="*/ 1 h 326"/>
                <a:gd name="T70" fmla="*/ 1 w 245"/>
                <a:gd name="T71" fmla="*/ 1 h 326"/>
                <a:gd name="T72" fmla="*/ 1 w 245"/>
                <a:gd name="T73" fmla="*/ 1 h 326"/>
                <a:gd name="T74" fmla="*/ 1 w 245"/>
                <a:gd name="T75" fmla="*/ 1 h 326"/>
                <a:gd name="T76" fmla="*/ 1 w 245"/>
                <a:gd name="T77" fmla="*/ 0 h 326"/>
                <a:gd name="T78" fmla="*/ 1 w 245"/>
                <a:gd name="T79" fmla="*/ 0 h 326"/>
                <a:gd name="T80" fmla="*/ 1 w 245"/>
                <a:gd name="T81" fmla="*/ 1 h 326"/>
                <a:gd name="T82" fmla="*/ 1 w 245"/>
                <a:gd name="T83" fmla="*/ 1 h 326"/>
                <a:gd name="T84" fmla="*/ 1 w 245"/>
                <a:gd name="T85" fmla="*/ 1 h 326"/>
                <a:gd name="T86" fmla="*/ 1 w 245"/>
                <a:gd name="T87" fmla="*/ 1 h 326"/>
                <a:gd name="T88" fmla="*/ 1 w 245"/>
                <a:gd name="T89" fmla="*/ 1 h 326"/>
                <a:gd name="T90" fmla="*/ 1 w 245"/>
                <a:gd name="T91" fmla="*/ 1 h 326"/>
                <a:gd name="T92" fmla="*/ 1 w 245"/>
                <a:gd name="T93" fmla="*/ 1 h 326"/>
                <a:gd name="T94" fmla="*/ 1 w 245"/>
                <a:gd name="T95" fmla="*/ 1 h 326"/>
                <a:gd name="T96" fmla="*/ 1 w 245"/>
                <a:gd name="T97" fmla="*/ 1 h 326"/>
                <a:gd name="T98" fmla="*/ 1 w 245"/>
                <a:gd name="T99" fmla="*/ 1 h 326"/>
                <a:gd name="T100" fmla="*/ 1 w 245"/>
                <a:gd name="T101" fmla="*/ 1 h 326"/>
                <a:gd name="T102" fmla="*/ 1 w 245"/>
                <a:gd name="T103" fmla="*/ 2 h 326"/>
                <a:gd name="T104" fmla="*/ 1 w 245"/>
                <a:gd name="T105" fmla="*/ 2 h 326"/>
                <a:gd name="T106" fmla="*/ 1 w 245"/>
                <a:gd name="T107" fmla="*/ 2 h 326"/>
                <a:gd name="T108" fmla="*/ 1 w 245"/>
                <a:gd name="T109" fmla="*/ 2 h 326"/>
                <a:gd name="T110" fmla="*/ 1 w 245"/>
                <a:gd name="T111" fmla="*/ 2 h 326"/>
                <a:gd name="T112" fmla="*/ 1 w 245"/>
                <a:gd name="T113" fmla="*/ 2 h 326"/>
                <a:gd name="T114" fmla="*/ 1 w 245"/>
                <a:gd name="T115" fmla="*/ 3 h 326"/>
                <a:gd name="T116" fmla="*/ 1 w 245"/>
                <a:gd name="T117" fmla="*/ 3 h 3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5"/>
                <a:gd name="T178" fmla="*/ 0 h 326"/>
                <a:gd name="T179" fmla="*/ 245 w 245"/>
                <a:gd name="T180" fmla="*/ 326 h 32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5" h="326">
                  <a:moveTo>
                    <a:pt x="88" y="325"/>
                  </a:moveTo>
                  <a:lnTo>
                    <a:pt x="77" y="321"/>
                  </a:lnTo>
                  <a:lnTo>
                    <a:pt x="67" y="318"/>
                  </a:lnTo>
                  <a:lnTo>
                    <a:pt x="59" y="315"/>
                  </a:lnTo>
                  <a:lnTo>
                    <a:pt x="52" y="314"/>
                  </a:lnTo>
                  <a:lnTo>
                    <a:pt x="45" y="313"/>
                  </a:lnTo>
                  <a:lnTo>
                    <a:pt x="38" y="313"/>
                  </a:lnTo>
                  <a:lnTo>
                    <a:pt x="28" y="311"/>
                  </a:lnTo>
                  <a:lnTo>
                    <a:pt x="17" y="311"/>
                  </a:lnTo>
                  <a:lnTo>
                    <a:pt x="12" y="302"/>
                  </a:lnTo>
                  <a:lnTo>
                    <a:pt x="6" y="292"/>
                  </a:lnTo>
                  <a:lnTo>
                    <a:pt x="3" y="281"/>
                  </a:lnTo>
                  <a:lnTo>
                    <a:pt x="0" y="270"/>
                  </a:lnTo>
                  <a:lnTo>
                    <a:pt x="2" y="259"/>
                  </a:lnTo>
                  <a:lnTo>
                    <a:pt x="5" y="248"/>
                  </a:lnTo>
                  <a:lnTo>
                    <a:pt x="7" y="242"/>
                  </a:lnTo>
                  <a:lnTo>
                    <a:pt x="10" y="237"/>
                  </a:lnTo>
                  <a:lnTo>
                    <a:pt x="14" y="231"/>
                  </a:lnTo>
                  <a:lnTo>
                    <a:pt x="20" y="225"/>
                  </a:lnTo>
                  <a:lnTo>
                    <a:pt x="35" y="221"/>
                  </a:lnTo>
                  <a:lnTo>
                    <a:pt x="49" y="214"/>
                  </a:lnTo>
                  <a:lnTo>
                    <a:pt x="60" y="206"/>
                  </a:lnTo>
                  <a:lnTo>
                    <a:pt x="70" y="198"/>
                  </a:lnTo>
                  <a:lnTo>
                    <a:pt x="78" y="187"/>
                  </a:lnTo>
                  <a:lnTo>
                    <a:pt x="85" y="174"/>
                  </a:lnTo>
                  <a:lnTo>
                    <a:pt x="90" y="162"/>
                  </a:lnTo>
                  <a:lnTo>
                    <a:pt x="95" y="148"/>
                  </a:lnTo>
                  <a:lnTo>
                    <a:pt x="97" y="133"/>
                  </a:lnTo>
                  <a:lnTo>
                    <a:pt x="100" y="117"/>
                  </a:lnTo>
                  <a:lnTo>
                    <a:pt x="102" y="104"/>
                  </a:lnTo>
                  <a:lnTo>
                    <a:pt x="103" y="88"/>
                  </a:lnTo>
                  <a:lnTo>
                    <a:pt x="104" y="58"/>
                  </a:lnTo>
                  <a:lnTo>
                    <a:pt x="106" y="30"/>
                  </a:lnTo>
                  <a:lnTo>
                    <a:pt x="128" y="19"/>
                  </a:lnTo>
                  <a:lnTo>
                    <a:pt x="146" y="9"/>
                  </a:lnTo>
                  <a:lnTo>
                    <a:pt x="154" y="5"/>
                  </a:lnTo>
                  <a:lnTo>
                    <a:pt x="161" y="2"/>
                  </a:lnTo>
                  <a:lnTo>
                    <a:pt x="168" y="1"/>
                  </a:lnTo>
                  <a:lnTo>
                    <a:pt x="174" y="0"/>
                  </a:lnTo>
                  <a:lnTo>
                    <a:pt x="181" y="0"/>
                  </a:lnTo>
                  <a:lnTo>
                    <a:pt x="187" y="1"/>
                  </a:lnTo>
                  <a:lnTo>
                    <a:pt x="194" y="4"/>
                  </a:lnTo>
                  <a:lnTo>
                    <a:pt x="203" y="8"/>
                  </a:lnTo>
                  <a:lnTo>
                    <a:pt x="221" y="20"/>
                  </a:lnTo>
                  <a:lnTo>
                    <a:pt x="244" y="40"/>
                  </a:lnTo>
                  <a:lnTo>
                    <a:pt x="236" y="86"/>
                  </a:lnTo>
                  <a:lnTo>
                    <a:pt x="226" y="127"/>
                  </a:lnTo>
                  <a:lnTo>
                    <a:pt x="219" y="145"/>
                  </a:lnTo>
                  <a:lnTo>
                    <a:pt x="212" y="163"/>
                  </a:lnTo>
                  <a:lnTo>
                    <a:pt x="205" y="181"/>
                  </a:lnTo>
                  <a:lnTo>
                    <a:pt x="197" y="198"/>
                  </a:lnTo>
                  <a:lnTo>
                    <a:pt x="187" y="214"/>
                  </a:lnTo>
                  <a:lnTo>
                    <a:pt x="178" y="230"/>
                  </a:lnTo>
                  <a:lnTo>
                    <a:pt x="167" y="245"/>
                  </a:lnTo>
                  <a:lnTo>
                    <a:pt x="154" y="261"/>
                  </a:lnTo>
                  <a:lnTo>
                    <a:pt x="139" y="277"/>
                  </a:lnTo>
                  <a:lnTo>
                    <a:pt x="124" y="292"/>
                  </a:lnTo>
                  <a:lnTo>
                    <a:pt x="107" y="309"/>
                  </a:lnTo>
                  <a:lnTo>
                    <a:pt x="88" y="325"/>
                  </a:lnTo>
                </a:path>
              </a:pathLst>
            </a:custGeom>
            <a:grpFill/>
            <a:ln w="12700">
              <a:solidFill>
                <a:srgbClr val="FED54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6" name="Retângulo: Cantos Arredondados 205">
            <a:extLst>
              <a:ext uri="{FF2B5EF4-FFF2-40B4-BE49-F238E27FC236}">
                <a16:creationId xmlns:a16="http://schemas.microsoft.com/office/drawing/2014/main" id="{BA0E3289-5CC3-92F4-05EB-E96EA656ADB8}"/>
              </a:ext>
            </a:extLst>
          </p:cNvPr>
          <p:cNvSpPr/>
          <p:nvPr/>
        </p:nvSpPr>
        <p:spPr>
          <a:xfrm>
            <a:off x="10420524" y="2011697"/>
            <a:ext cx="762897" cy="2733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NE 26%</a:t>
            </a:r>
          </a:p>
        </p:txBody>
      </p:sp>
      <p:sp>
        <p:nvSpPr>
          <p:cNvPr id="207" name="Retângulo: Cantos Arredondados 206">
            <a:extLst>
              <a:ext uri="{FF2B5EF4-FFF2-40B4-BE49-F238E27FC236}">
                <a16:creationId xmlns:a16="http://schemas.microsoft.com/office/drawing/2014/main" id="{FDE0429D-C49A-037F-50B0-52E4567946BF}"/>
              </a:ext>
            </a:extLst>
          </p:cNvPr>
          <p:cNvSpPr/>
          <p:nvPr/>
        </p:nvSpPr>
        <p:spPr>
          <a:xfrm>
            <a:off x="10420524" y="2369441"/>
            <a:ext cx="762897" cy="2733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SE 43%</a:t>
            </a:r>
          </a:p>
        </p:txBody>
      </p:sp>
      <p:sp>
        <p:nvSpPr>
          <p:cNvPr id="208" name="Retângulo: Cantos Arredondados 207">
            <a:extLst>
              <a:ext uri="{FF2B5EF4-FFF2-40B4-BE49-F238E27FC236}">
                <a16:creationId xmlns:a16="http://schemas.microsoft.com/office/drawing/2014/main" id="{89E360C5-E7D4-21CE-FF22-F520CE54643F}"/>
              </a:ext>
            </a:extLst>
          </p:cNvPr>
          <p:cNvSpPr/>
          <p:nvPr/>
        </p:nvSpPr>
        <p:spPr>
          <a:xfrm>
            <a:off x="10420524" y="2731944"/>
            <a:ext cx="762897" cy="2733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S 15%</a:t>
            </a:r>
          </a:p>
        </p:txBody>
      </p:sp>
      <p:sp>
        <p:nvSpPr>
          <p:cNvPr id="209" name="Retângulo: Cantos Arredondados 208">
            <a:extLst>
              <a:ext uri="{FF2B5EF4-FFF2-40B4-BE49-F238E27FC236}">
                <a16:creationId xmlns:a16="http://schemas.microsoft.com/office/drawing/2014/main" id="{E6ECF013-1034-10E0-4262-733CA0605690}"/>
              </a:ext>
            </a:extLst>
          </p:cNvPr>
          <p:cNvSpPr/>
          <p:nvPr/>
        </p:nvSpPr>
        <p:spPr>
          <a:xfrm>
            <a:off x="8534693" y="2087315"/>
            <a:ext cx="762897" cy="2733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N 8%</a:t>
            </a:r>
          </a:p>
        </p:txBody>
      </p:sp>
      <p:sp>
        <p:nvSpPr>
          <p:cNvPr id="210" name="Retângulo: Cantos Arredondados 209">
            <a:extLst>
              <a:ext uri="{FF2B5EF4-FFF2-40B4-BE49-F238E27FC236}">
                <a16:creationId xmlns:a16="http://schemas.microsoft.com/office/drawing/2014/main" id="{5CBDF856-EC3C-D906-815E-3490553D424F}"/>
              </a:ext>
            </a:extLst>
          </p:cNvPr>
          <p:cNvSpPr/>
          <p:nvPr/>
        </p:nvSpPr>
        <p:spPr>
          <a:xfrm>
            <a:off x="8534693" y="2449818"/>
            <a:ext cx="762897" cy="27335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CO 8%</a:t>
            </a:r>
          </a:p>
        </p:txBody>
      </p:sp>
      <p:sp>
        <p:nvSpPr>
          <p:cNvPr id="211" name="Triângulo isósceles 210">
            <a:extLst>
              <a:ext uri="{FF2B5EF4-FFF2-40B4-BE49-F238E27FC236}">
                <a16:creationId xmlns:a16="http://schemas.microsoft.com/office/drawing/2014/main" id="{E85B8645-6BF4-D88E-E7C8-FB45C865F7D2}"/>
              </a:ext>
            </a:extLst>
          </p:cNvPr>
          <p:cNvSpPr/>
          <p:nvPr/>
        </p:nvSpPr>
        <p:spPr>
          <a:xfrm rot="16200000">
            <a:off x="8427609" y="2347895"/>
            <a:ext cx="108609" cy="93628"/>
          </a:xfrm>
          <a:prstGeom prst="triangle">
            <a:avLst/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12" name="Retângulo: Cantos Arredondados 211">
            <a:extLst>
              <a:ext uri="{FF2B5EF4-FFF2-40B4-BE49-F238E27FC236}">
                <a16:creationId xmlns:a16="http://schemas.microsoft.com/office/drawing/2014/main" id="{769DBB17-3E27-E4B4-10F5-D85CC668FBFB}"/>
              </a:ext>
            </a:extLst>
          </p:cNvPr>
          <p:cNvSpPr/>
          <p:nvPr/>
        </p:nvSpPr>
        <p:spPr>
          <a:xfrm>
            <a:off x="8034288" y="2265063"/>
            <a:ext cx="355731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16%</a:t>
            </a:r>
          </a:p>
        </p:txBody>
      </p:sp>
      <p:pic>
        <p:nvPicPr>
          <p:cNvPr id="213" name="Imagem 212">
            <a:extLst>
              <a:ext uri="{FF2B5EF4-FFF2-40B4-BE49-F238E27FC236}">
                <a16:creationId xmlns:a16="http://schemas.microsoft.com/office/drawing/2014/main" id="{BAE40716-A03A-9F5E-6BC8-2A25B113C66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202" y="3685319"/>
            <a:ext cx="513051" cy="508776"/>
          </a:xfrm>
          <a:prstGeom prst="rect">
            <a:avLst/>
          </a:prstGeom>
        </p:spPr>
      </p:pic>
      <p:pic>
        <p:nvPicPr>
          <p:cNvPr id="214" name="Imagem 213">
            <a:extLst>
              <a:ext uri="{FF2B5EF4-FFF2-40B4-BE49-F238E27FC236}">
                <a16:creationId xmlns:a16="http://schemas.microsoft.com/office/drawing/2014/main" id="{1502CA28-BB24-2C71-CBCA-3A172E591C4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614" y="2977312"/>
            <a:ext cx="499890" cy="609515"/>
          </a:xfrm>
          <a:prstGeom prst="rect">
            <a:avLst/>
          </a:prstGeom>
        </p:spPr>
      </p:pic>
      <p:sp>
        <p:nvSpPr>
          <p:cNvPr id="215" name="Retângulo: Cantos Arredondados 214">
            <a:extLst>
              <a:ext uri="{FF2B5EF4-FFF2-40B4-BE49-F238E27FC236}">
                <a16:creationId xmlns:a16="http://schemas.microsoft.com/office/drawing/2014/main" id="{6D359856-8128-BA03-0E9D-6C7B3809AF7E}"/>
              </a:ext>
            </a:extLst>
          </p:cNvPr>
          <p:cNvSpPr/>
          <p:nvPr/>
        </p:nvSpPr>
        <p:spPr>
          <a:xfrm>
            <a:off x="9159134" y="3236602"/>
            <a:ext cx="1113221" cy="218701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D5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CAPITAL - 42%</a:t>
            </a:r>
          </a:p>
        </p:txBody>
      </p:sp>
      <p:sp>
        <p:nvSpPr>
          <p:cNvPr id="216" name="Retângulo: Cantos Arredondados 215">
            <a:extLst>
              <a:ext uri="{FF2B5EF4-FFF2-40B4-BE49-F238E27FC236}">
                <a16:creationId xmlns:a16="http://schemas.microsoft.com/office/drawing/2014/main" id="{9919712E-3E28-2E9D-C5B8-89AD2C6925E8}"/>
              </a:ext>
            </a:extLst>
          </p:cNvPr>
          <p:cNvSpPr/>
          <p:nvPr/>
        </p:nvSpPr>
        <p:spPr>
          <a:xfrm>
            <a:off x="9175730" y="3897587"/>
            <a:ext cx="1113221" cy="218701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D5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INTERIOR - 58%</a:t>
            </a:r>
          </a:p>
        </p:txBody>
      </p:sp>
      <p:sp>
        <p:nvSpPr>
          <p:cNvPr id="217" name="CaixaDeTexto 216">
            <a:extLst>
              <a:ext uri="{FF2B5EF4-FFF2-40B4-BE49-F238E27FC236}">
                <a16:creationId xmlns:a16="http://schemas.microsoft.com/office/drawing/2014/main" id="{31A38621-2637-E09D-3CFF-BBE218239447}"/>
              </a:ext>
            </a:extLst>
          </p:cNvPr>
          <p:cNvSpPr txBox="1"/>
          <p:nvPr/>
        </p:nvSpPr>
        <p:spPr>
          <a:xfrm>
            <a:off x="9053543" y="3445231"/>
            <a:ext cx="132440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700" dirty="0">
                <a:solidFill>
                  <a:schemeClr val="bg1"/>
                </a:solidFill>
              </a:rPr>
              <a:t>Capital + Região Metropolitana</a:t>
            </a:r>
          </a:p>
        </p:txBody>
      </p:sp>
      <p:pic>
        <p:nvPicPr>
          <p:cNvPr id="218" name="Imagem 217">
            <a:extLst>
              <a:ext uri="{FF2B5EF4-FFF2-40B4-BE49-F238E27FC236}">
                <a16:creationId xmlns:a16="http://schemas.microsoft.com/office/drawing/2014/main" id="{C369F4C4-FC8C-7B3B-62D3-3E155187174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511" y="1295307"/>
            <a:ext cx="593527" cy="593527"/>
          </a:xfrm>
          <a:prstGeom prst="rect">
            <a:avLst/>
          </a:prstGeom>
        </p:spPr>
      </p:pic>
      <p:sp>
        <p:nvSpPr>
          <p:cNvPr id="219" name="CaixaDeTexto 218">
            <a:extLst>
              <a:ext uri="{FF2B5EF4-FFF2-40B4-BE49-F238E27FC236}">
                <a16:creationId xmlns:a16="http://schemas.microsoft.com/office/drawing/2014/main" id="{FF37DAB1-5DFE-235C-BAB1-1A0D5690A14C}"/>
              </a:ext>
            </a:extLst>
          </p:cNvPr>
          <p:cNvSpPr txBox="1"/>
          <p:nvPr/>
        </p:nvSpPr>
        <p:spPr>
          <a:xfrm>
            <a:off x="4813148" y="1289102"/>
            <a:ext cx="785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AB</a:t>
            </a:r>
          </a:p>
        </p:txBody>
      </p:sp>
      <p:sp>
        <p:nvSpPr>
          <p:cNvPr id="220" name="Retângulo: Cantos Arredondados 219">
            <a:extLst>
              <a:ext uri="{FF2B5EF4-FFF2-40B4-BE49-F238E27FC236}">
                <a16:creationId xmlns:a16="http://schemas.microsoft.com/office/drawing/2014/main" id="{FCA63F65-8984-177D-28C2-5AFAB0A6A20E}"/>
              </a:ext>
            </a:extLst>
          </p:cNvPr>
          <p:cNvSpPr/>
          <p:nvPr/>
        </p:nvSpPr>
        <p:spPr>
          <a:xfrm>
            <a:off x="5267585" y="1416119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24%</a:t>
            </a:r>
          </a:p>
        </p:txBody>
      </p:sp>
      <p:sp>
        <p:nvSpPr>
          <p:cNvPr id="221" name="CaixaDeTexto 220">
            <a:extLst>
              <a:ext uri="{FF2B5EF4-FFF2-40B4-BE49-F238E27FC236}">
                <a16:creationId xmlns:a16="http://schemas.microsoft.com/office/drawing/2014/main" id="{F8F26046-92D7-1EF9-9611-EAD999432BC6}"/>
              </a:ext>
            </a:extLst>
          </p:cNvPr>
          <p:cNvSpPr txBox="1"/>
          <p:nvPr/>
        </p:nvSpPr>
        <p:spPr>
          <a:xfrm>
            <a:off x="5748293" y="1289102"/>
            <a:ext cx="785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2" name="Retângulo: Cantos Arredondados 221">
            <a:extLst>
              <a:ext uri="{FF2B5EF4-FFF2-40B4-BE49-F238E27FC236}">
                <a16:creationId xmlns:a16="http://schemas.microsoft.com/office/drawing/2014/main" id="{62DE8956-A861-88F9-12D6-D11DE096C59B}"/>
              </a:ext>
            </a:extLst>
          </p:cNvPr>
          <p:cNvSpPr/>
          <p:nvPr/>
        </p:nvSpPr>
        <p:spPr>
          <a:xfrm>
            <a:off x="6035090" y="1416119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47%</a:t>
            </a:r>
          </a:p>
        </p:txBody>
      </p:sp>
      <p:sp>
        <p:nvSpPr>
          <p:cNvPr id="223" name="CaixaDeTexto 222">
            <a:extLst>
              <a:ext uri="{FF2B5EF4-FFF2-40B4-BE49-F238E27FC236}">
                <a16:creationId xmlns:a16="http://schemas.microsoft.com/office/drawing/2014/main" id="{9555F870-8EC8-D931-1367-99CE231F9540}"/>
              </a:ext>
            </a:extLst>
          </p:cNvPr>
          <p:cNvSpPr txBox="1"/>
          <p:nvPr/>
        </p:nvSpPr>
        <p:spPr>
          <a:xfrm>
            <a:off x="6517678" y="1289102"/>
            <a:ext cx="785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DE</a:t>
            </a:r>
          </a:p>
        </p:txBody>
      </p:sp>
      <p:sp>
        <p:nvSpPr>
          <p:cNvPr id="224" name="Retângulo: Cantos Arredondados 223">
            <a:extLst>
              <a:ext uri="{FF2B5EF4-FFF2-40B4-BE49-F238E27FC236}">
                <a16:creationId xmlns:a16="http://schemas.microsoft.com/office/drawing/2014/main" id="{6F9070D0-07F6-9243-83DF-8EDEBEAF7A3C}"/>
              </a:ext>
            </a:extLst>
          </p:cNvPr>
          <p:cNvSpPr/>
          <p:nvPr/>
        </p:nvSpPr>
        <p:spPr>
          <a:xfrm>
            <a:off x="6960323" y="1416119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29%</a:t>
            </a:r>
          </a:p>
        </p:txBody>
      </p:sp>
      <p:pic>
        <p:nvPicPr>
          <p:cNvPr id="225" name="Imagem 224">
            <a:extLst>
              <a:ext uri="{FF2B5EF4-FFF2-40B4-BE49-F238E27FC236}">
                <a16:creationId xmlns:a16="http://schemas.microsoft.com/office/drawing/2014/main" id="{3C4083B4-FAAA-FBA8-2DFB-5C97FA76DC9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188" y="3703365"/>
            <a:ext cx="496114" cy="491434"/>
          </a:xfrm>
          <a:prstGeom prst="rect">
            <a:avLst/>
          </a:prstGeom>
        </p:spPr>
      </p:pic>
      <p:sp>
        <p:nvSpPr>
          <p:cNvPr id="226" name="Retângulo: Cantos Arredondados 225">
            <a:extLst>
              <a:ext uri="{FF2B5EF4-FFF2-40B4-BE49-F238E27FC236}">
                <a16:creationId xmlns:a16="http://schemas.microsoft.com/office/drawing/2014/main" id="{14320EE5-E49F-8729-44F1-1B4538E243E1}"/>
              </a:ext>
            </a:extLst>
          </p:cNvPr>
          <p:cNvSpPr/>
          <p:nvPr/>
        </p:nvSpPr>
        <p:spPr>
          <a:xfrm>
            <a:off x="5341479" y="4029424"/>
            <a:ext cx="1306509" cy="213331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27" name="Gráfico 226">
            <a:extLst>
              <a:ext uri="{FF2B5EF4-FFF2-40B4-BE49-F238E27FC236}">
                <a16:creationId xmlns:a16="http://schemas.microsoft.com/office/drawing/2014/main" id="{D77B2655-BA1F-896B-F2D7-60FDBE4D5B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826152"/>
              </p:ext>
            </p:extLst>
          </p:nvPr>
        </p:nvGraphicFramePr>
        <p:xfrm>
          <a:off x="5276153" y="3900768"/>
          <a:ext cx="1450223" cy="4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228" name="CaixaDeTexto 227">
            <a:extLst>
              <a:ext uri="{FF2B5EF4-FFF2-40B4-BE49-F238E27FC236}">
                <a16:creationId xmlns:a16="http://schemas.microsoft.com/office/drawing/2014/main" id="{C52C0A10-97B5-CF21-4FCA-4C03D5B9F252}"/>
              </a:ext>
            </a:extLst>
          </p:cNvPr>
          <p:cNvSpPr txBox="1"/>
          <p:nvPr/>
        </p:nvSpPr>
        <p:spPr>
          <a:xfrm>
            <a:off x="5305555" y="3671069"/>
            <a:ext cx="26646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ENSINO FUNDAMENTAL</a:t>
            </a:r>
          </a:p>
        </p:txBody>
      </p:sp>
      <p:sp>
        <p:nvSpPr>
          <p:cNvPr id="229" name="Retângulo: Cantos Arredondados 228">
            <a:extLst>
              <a:ext uri="{FF2B5EF4-FFF2-40B4-BE49-F238E27FC236}">
                <a16:creationId xmlns:a16="http://schemas.microsoft.com/office/drawing/2014/main" id="{780953A8-275E-46D2-9914-AC05F9FBDC81}"/>
              </a:ext>
            </a:extLst>
          </p:cNvPr>
          <p:cNvSpPr/>
          <p:nvPr/>
        </p:nvSpPr>
        <p:spPr>
          <a:xfrm>
            <a:off x="6767409" y="4016954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33%</a:t>
            </a:r>
          </a:p>
        </p:txBody>
      </p:sp>
      <p:sp>
        <p:nvSpPr>
          <p:cNvPr id="230" name="Retângulo: Cantos Arredondados 229">
            <a:extLst>
              <a:ext uri="{FF2B5EF4-FFF2-40B4-BE49-F238E27FC236}">
                <a16:creationId xmlns:a16="http://schemas.microsoft.com/office/drawing/2014/main" id="{8F62F05F-D2DB-98D1-32E1-E2BEA963FBD6}"/>
              </a:ext>
            </a:extLst>
          </p:cNvPr>
          <p:cNvSpPr/>
          <p:nvPr/>
        </p:nvSpPr>
        <p:spPr>
          <a:xfrm>
            <a:off x="5341479" y="4768015"/>
            <a:ext cx="1306509" cy="213331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31" name="Gráfico 230">
            <a:extLst>
              <a:ext uri="{FF2B5EF4-FFF2-40B4-BE49-F238E27FC236}">
                <a16:creationId xmlns:a16="http://schemas.microsoft.com/office/drawing/2014/main" id="{D48A7FD4-7720-D7D7-29BB-85E7A52315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820198"/>
              </p:ext>
            </p:extLst>
          </p:nvPr>
        </p:nvGraphicFramePr>
        <p:xfrm>
          <a:off x="5276153" y="4639359"/>
          <a:ext cx="1450223" cy="4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sp>
        <p:nvSpPr>
          <p:cNvPr id="232" name="CaixaDeTexto 231">
            <a:extLst>
              <a:ext uri="{FF2B5EF4-FFF2-40B4-BE49-F238E27FC236}">
                <a16:creationId xmlns:a16="http://schemas.microsoft.com/office/drawing/2014/main" id="{1DBDD43B-51F3-F453-D20E-A3673323C394}"/>
              </a:ext>
            </a:extLst>
          </p:cNvPr>
          <p:cNvSpPr txBox="1"/>
          <p:nvPr/>
        </p:nvSpPr>
        <p:spPr>
          <a:xfrm>
            <a:off x="5305555" y="4409660"/>
            <a:ext cx="26646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ENSINO MÉDIO</a:t>
            </a:r>
          </a:p>
        </p:txBody>
      </p:sp>
      <p:sp>
        <p:nvSpPr>
          <p:cNvPr id="233" name="Retângulo: Cantos Arredondados 232">
            <a:extLst>
              <a:ext uri="{FF2B5EF4-FFF2-40B4-BE49-F238E27FC236}">
                <a16:creationId xmlns:a16="http://schemas.microsoft.com/office/drawing/2014/main" id="{F4387926-D6EC-2960-FBA4-C0F2C1D88455}"/>
              </a:ext>
            </a:extLst>
          </p:cNvPr>
          <p:cNvSpPr/>
          <p:nvPr/>
        </p:nvSpPr>
        <p:spPr>
          <a:xfrm>
            <a:off x="6767409" y="4755545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46%</a:t>
            </a:r>
          </a:p>
        </p:txBody>
      </p:sp>
      <p:sp>
        <p:nvSpPr>
          <p:cNvPr id="234" name="Retângulo: Cantos Arredondados 233">
            <a:extLst>
              <a:ext uri="{FF2B5EF4-FFF2-40B4-BE49-F238E27FC236}">
                <a16:creationId xmlns:a16="http://schemas.microsoft.com/office/drawing/2014/main" id="{014920CD-FB5E-1BB3-3E57-C487EC159B73}"/>
              </a:ext>
            </a:extLst>
          </p:cNvPr>
          <p:cNvSpPr/>
          <p:nvPr/>
        </p:nvSpPr>
        <p:spPr>
          <a:xfrm>
            <a:off x="5341479" y="5506605"/>
            <a:ext cx="1306509" cy="213331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35" name="Gráfico 234">
            <a:extLst>
              <a:ext uri="{FF2B5EF4-FFF2-40B4-BE49-F238E27FC236}">
                <a16:creationId xmlns:a16="http://schemas.microsoft.com/office/drawing/2014/main" id="{33CA8766-883B-9821-F070-9A2ED5D5BC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254894"/>
              </p:ext>
            </p:extLst>
          </p:nvPr>
        </p:nvGraphicFramePr>
        <p:xfrm>
          <a:off x="5276153" y="5377949"/>
          <a:ext cx="1450223" cy="4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236" name="CaixaDeTexto 235">
            <a:extLst>
              <a:ext uri="{FF2B5EF4-FFF2-40B4-BE49-F238E27FC236}">
                <a16:creationId xmlns:a16="http://schemas.microsoft.com/office/drawing/2014/main" id="{F1DFAA82-06D2-3767-EBD0-E663004CAA13}"/>
              </a:ext>
            </a:extLst>
          </p:cNvPr>
          <p:cNvSpPr txBox="1"/>
          <p:nvPr/>
        </p:nvSpPr>
        <p:spPr>
          <a:xfrm>
            <a:off x="5305555" y="5148250"/>
            <a:ext cx="2664639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ENSINO SUPERIOR</a:t>
            </a:r>
          </a:p>
        </p:txBody>
      </p:sp>
      <p:sp>
        <p:nvSpPr>
          <p:cNvPr id="237" name="Retângulo: Cantos Arredondados 236">
            <a:extLst>
              <a:ext uri="{FF2B5EF4-FFF2-40B4-BE49-F238E27FC236}">
                <a16:creationId xmlns:a16="http://schemas.microsoft.com/office/drawing/2014/main" id="{3A3F8ACA-FCEB-2C3C-9E36-925ADC0E2779}"/>
              </a:ext>
            </a:extLst>
          </p:cNvPr>
          <p:cNvSpPr/>
          <p:nvPr/>
        </p:nvSpPr>
        <p:spPr>
          <a:xfrm>
            <a:off x="6767409" y="5494135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400" b="1" dirty="0">
                <a:solidFill>
                  <a:srgbClr val="442079"/>
                </a:solidFill>
                <a:latin typeface="Bahnschrift SemiCondensed" panose="020B0502040204020203" pitchFamily="34" charset="0"/>
              </a:rPr>
              <a:t>21%</a:t>
            </a:r>
          </a:p>
        </p:txBody>
      </p:sp>
      <p:sp>
        <p:nvSpPr>
          <p:cNvPr id="238" name="CaixaDeTexto 237">
            <a:extLst>
              <a:ext uri="{FF2B5EF4-FFF2-40B4-BE49-F238E27FC236}">
                <a16:creationId xmlns:a16="http://schemas.microsoft.com/office/drawing/2014/main" id="{5E917FDE-0745-97FA-5426-CBB69A944029}"/>
              </a:ext>
            </a:extLst>
          </p:cNvPr>
          <p:cNvSpPr txBox="1"/>
          <p:nvPr/>
        </p:nvSpPr>
        <p:spPr>
          <a:xfrm>
            <a:off x="4757599" y="1614749"/>
            <a:ext cx="2268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R$ 4.142,82 </a:t>
            </a:r>
          </a:p>
        </p:txBody>
      </p:sp>
      <p:sp>
        <p:nvSpPr>
          <p:cNvPr id="239" name="CaixaDeTexto 238">
            <a:extLst>
              <a:ext uri="{FF2B5EF4-FFF2-40B4-BE49-F238E27FC236}">
                <a16:creationId xmlns:a16="http://schemas.microsoft.com/office/drawing/2014/main" id="{359F09A9-BC06-787F-2DDA-9C8307814475}"/>
              </a:ext>
            </a:extLst>
          </p:cNvPr>
          <p:cNvSpPr txBox="1"/>
          <p:nvPr/>
        </p:nvSpPr>
        <p:spPr>
          <a:xfrm>
            <a:off x="4826640" y="1887529"/>
            <a:ext cx="12795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Renda Familiar (Média)</a:t>
            </a:r>
          </a:p>
        </p:txBody>
      </p:sp>
      <p:sp>
        <p:nvSpPr>
          <p:cNvPr id="240" name="CaixaDeTexto 239">
            <a:extLst>
              <a:ext uri="{FF2B5EF4-FFF2-40B4-BE49-F238E27FC236}">
                <a16:creationId xmlns:a16="http://schemas.microsoft.com/office/drawing/2014/main" id="{540A2F17-C08D-F895-B472-579C6C4EDF98}"/>
              </a:ext>
            </a:extLst>
          </p:cNvPr>
          <p:cNvSpPr txBox="1"/>
          <p:nvPr/>
        </p:nvSpPr>
        <p:spPr>
          <a:xfrm>
            <a:off x="6090688" y="1614749"/>
            <a:ext cx="2268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 R$ 2.643,87</a:t>
            </a:r>
          </a:p>
        </p:txBody>
      </p:sp>
      <p:sp>
        <p:nvSpPr>
          <p:cNvPr id="241" name="CaixaDeTexto 240">
            <a:extLst>
              <a:ext uri="{FF2B5EF4-FFF2-40B4-BE49-F238E27FC236}">
                <a16:creationId xmlns:a16="http://schemas.microsoft.com/office/drawing/2014/main" id="{A82E1DC8-6C4F-100F-A9C8-300B56FB3397}"/>
              </a:ext>
            </a:extLst>
          </p:cNvPr>
          <p:cNvSpPr txBox="1"/>
          <p:nvPr/>
        </p:nvSpPr>
        <p:spPr>
          <a:xfrm>
            <a:off x="6159729" y="1887529"/>
            <a:ext cx="12779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Renda Pessoal (Média)</a:t>
            </a:r>
          </a:p>
        </p:txBody>
      </p:sp>
      <p:pic>
        <p:nvPicPr>
          <p:cNvPr id="242" name="Imagem 241">
            <a:extLst>
              <a:ext uri="{FF2B5EF4-FFF2-40B4-BE49-F238E27FC236}">
                <a16:creationId xmlns:a16="http://schemas.microsoft.com/office/drawing/2014/main" id="{FD2F7923-1B47-1391-F9E2-8205D5961F49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  <a14:imgEffect>
                      <a14:brightnessContrast bright="10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201" y="2297477"/>
            <a:ext cx="502424" cy="502424"/>
          </a:xfrm>
          <a:prstGeom prst="rect">
            <a:avLst/>
          </a:prstGeom>
        </p:spPr>
      </p:pic>
      <p:sp>
        <p:nvSpPr>
          <p:cNvPr id="243" name="Retângulo: Cantos Arredondados 242">
            <a:extLst>
              <a:ext uri="{FF2B5EF4-FFF2-40B4-BE49-F238E27FC236}">
                <a16:creationId xmlns:a16="http://schemas.microsoft.com/office/drawing/2014/main" id="{B7DA1718-26D9-8511-8015-92007157C2A4}"/>
              </a:ext>
            </a:extLst>
          </p:cNvPr>
          <p:cNvSpPr/>
          <p:nvPr/>
        </p:nvSpPr>
        <p:spPr>
          <a:xfrm>
            <a:off x="5370466" y="2419113"/>
            <a:ext cx="1567877" cy="343097"/>
          </a:xfrm>
          <a:prstGeom prst="roundRect">
            <a:avLst>
              <a:gd name="adj" fmla="val 50000"/>
            </a:avLst>
          </a:prstGeom>
          <a:solidFill>
            <a:srgbClr val="FED5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1A113D"/>
                </a:solidFill>
                <a:latin typeface="Bahnschrift SemiCondensed" panose="020B0502040204020203" pitchFamily="34" charset="0"/>
              </a:rPr>
              <a:t>PEA – 71%</a:t>
            </a:r>
          </a:p>
        </p:txBody>
      </p:sp>
      <p:sp>
        <p:nvSpPr>
          <p:cNvPr id="244" name="CaixaDeTexto 243">
            <a:extLst>
              <a:ext uri="{FF2B5EF4-FFF2-40B4-BE49-F238E27FC236}">
                <a16:creationId xmlns:a16="http://schemas.microsoft.com/office/drawing/2014/main" id="{D9A827EB-2F12-8E81-1D28-E4215D7A457D}"/>
              </a:ext>
            </a:extLst>
          </p:cNvPr>
          <p:cNvSpPr txBox="1"/>
          <p:nvPr/>
        </p:nvSpPr>
        <p:spPr>
          <a:xfrm>
            <a:off x="5143897" y="2767207"/>
            <a:ext cx="2028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 3" panose="05040102010807070707" pitchFamily="18" charset="2"/>
              <a:buChar char="m"/>
            </a:pPr>
            <a:r>
              <a:rPr lang="pt-BR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Assalariado registrado (24%)</a:t>
            </a:r>
          </a:p>
          <a:p>
            <a:pPr marL="171450" indent="-171450">
              <a:buFont typeface="Wingdings 3" panose="05040102010807070707" pitchFamily="18" charset="2"/>
              <a:buChar char="m"/>
            </a:pPr>
            <a:r>
              <a:rPr lang="pt-BR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Autônomo regular (11%)</a:t>
            </a:r>
          </a:p>
          <a:p>
            <a:pPr marL="171450" indent="-171450">
              <a:buFont typeface="Wingdings 3" panose="05040102010807070707" pitchFamily="18" charset="2"/>
              <a:buChar char="m"/>
            </a:pPr>
            <a:r>
              <a:rPr lang="pt-BR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Freelance/ bico (11%)</a:t>
            </a:r>
          </a:p>
          <a:p>
            <a:pPr marL="171450" indent="-171450">
              <a:buFont typeface="Wingdings 3" panose="05040102010807070707" pitchFamily="18" charset="2"/>
              <a:buChar char="m"/>
            </a:pPr>
            <a:r>
              <a:rPr lang="pt-BR" sz="1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Assalariado sem registro (8%)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9A35124-3BFD-5386-FF2D-FB72D43BFEAE}"/>
              </a:ext>
            </a:extLst>
          </p:cNvPr>
          <p:cNvSpPr txBox="1"/>
          <p:nvPr/>
        </p:nvSpPr>
        <p:spPr>
          <a:xfrm>
            <a:off x="2974484" y="3823089"/>
            <a:ext cx="12712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45 A 59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64A27F3-813D-DCDF-98C1-C4549FEB03AA}"/>
              </a:ext>
            </a:extLst>
          </p:cNvPr>
          <p:cNvSpPr txBox="1"/>
          <p:nvPr/>
        </p:nvSpPr>
        <p:spPr>
          <a:xfrm>
            <a:off x="1796606" y="4196076"/>
            <a:ext cx="12712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25 A 34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2CC050F-0087-C149-8025-4E9D82E2FA04}"/>
              </a:ext>
            </a:extLst>
          </p:cNvPr>
          <p:cNvSpPr txBox="1"/>
          <p:nvPr/>
        </p:nvSpPr>
        <p:spPr>
          <a:xfrm>
            <a:off x="3245419" y="4178574"/>
            <a:ext cx="12712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60+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6C59850-826E-0CC8-8626-C71EE472B457}"/>
              </a:ext>
            </a:extLst>
          </p:cNvPr>
          <p:cNvSpPr txBox="1"/>
          <p:nvPr/>
        </p:nvSpPr>
        <p:spPr>
          <a:xfrm>
            <a:off x="1796606" y="4569063"/>
            <a:ext cx="1271256" cy="3385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35 A 44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0F174C7-1E26-DC8C-3DAF-387784D971DB}"/>
              </a:ext>
            </a:extLst>
          </p:cNvPr>
          <p:cNvSpPr/>
          <p:nvPr/>
        </p:nvSpPr>
        <p:spPr>
          <a:xfrm>
            <a:off x="2526889" y="3871217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17%</a:t>
            </a: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90AE8E75-8C49-C48B-A7BC-294A1F9B9833}"/>
              </a:ext>
            </a:extLst>
          </p:cNvPr>
          <p:cNvSpPr/>
          <p:nvPr/>
        </p:nvSpPr>
        <p:spPr>
          <a:xfrm>
            <a:off x="2526820" y="4235171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20%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004BB3E-23D1-01C5-2533-CFAC11F08458}"/>
              </a:ext>
            </a:extLst>
          </p:cNvPr>
          <p:cNvSpPr txBox="1"/>
          <p:nvPr/>
        </p:nvSpPr>
        <p:spPr>
          <a:xfrm>
            <a:off x="3611657" y="5700259"/>
            <a:ext cx="5549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dirty="0">
                <a:solidFill>
                  <a:schemeClr val="bg1"/>
                </a:solidFill>
              </a:rPr>
              <a:t>(Média)</a:t>
            </a: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83595C1A-43EB-19C7-E2F3-52241D9D235D}"/>
              </a:ext>
            </a:extLst>
          </p:cNvPr>
          <p:cNvSpPr/>
          <p:nvPr/>
        </p:nvSpPr>
        <p:spPr>
          <a:xfrm>
            <a:off x="2526820" y="4625842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20%</a:t>
            </a: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1A2F79A2-B415-C74A-0C04-43C260E4F0C3}"/>
              </a:ext>
            </a:extLst>
          </p:cNvPr>
          <p:cNvSpPr/>
          <p:nvPr/>
        </p:nvSpPr>
        <p:spPr>
          <a:xfrm>
            <a:off x="3704767" y="3871217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23%</a:t>
            </a: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70E654EB-2504-A068-E65E-383106E1207C}"/>
              </a:ext>
            </a:extLst>
          </p:cNvPr>
          <p:cNvSpPr/>
          <p:nvPr/>
        </p:nvSpPr>
        <p:spPr>
          <a:xfrm>
            <a:off x="3704698" y="4235171"/>
            <a:ext cx="442164" cy="242299"/>
          </a:xfrm>
          <a:prstGeom prst="roundRect">
            <a:avLst>
              <a:gd name="adj" fmla="val 50000"/>
            </a:avLst>
          </a:prstGeom>
          <a:solidFill>
            <a:srgbClr val="EA77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latin typeface="Bahnschrift SemiCondensed" panose="020B0502040204020203" pitchFamily="34" charset="0"/>
              </a:rPr>
              <a:t>20%</a:t>
            </a: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5F00E34C-8484-C807-2EB5-2A1138405CB3}"/>
              </a:ext>
            </a:extLst>
          </p:cNvPr>
          <p:cNvSpPr/>
          <p:nvPr/>
        </p:nvSpPr>
        <p:spPr>
          <a:xfrm>
            <a:off x="8399532" y="5574481"/>
            <a:ext cx="989688" cy="21870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 dirty="0">
                <a:solidFill>
                  <a:srgbClr val="361D5C"/>
                </a:solidFill>
                <a:latin typeface="Bahnschrift SemiCondensed" panose="020B0502040204020203" pitchFamily="34" charset="0"/>
              </a:rPr>
              <a:t>36%</a:t>
            </a: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3890884-C2CB-57E4-DCEE-19BF42DF2E7F}"/>
              </a:ext>
            </a:extLst>
          </p:cNvPr>
          <p:cNvSpPr/>
          <p:nvPr/>
        </p:nvSpPr>
        <p:spPr>
          <a:xfrm>
            <a:off x="9513165" y="5574481"/>
            <a:ext cx="1612035" cy="21870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pt-BR" sz="1200" b="1">
                <a:solidFill>
                  <a:srgbClr val="361D5C"/>
                </a:solidFill>
                <a:latin typeface="Bahnschrift SemiCondensed" panose="020B0502040204020203" pitchFamily="34" charset="0"/>
              </a:rPr>
              <a:t>60%</a:t>
            </a:r>
            <a:endParaRPr lang="pt-BR" sz="1200" b="1" dirty="0">
              <a:solidFill>
                <a:srgbClr val="361D5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440E2A11-3468-8A73-2696-CFB4B26C129C}"/>
              </a:ext>
            </a:extLst>
          </p:cNvPr>
          <p:cNvSpPr/>
          <p:nvPr/>
        </p:nvSpPr>
        <p:spPr>
          <a:xfrm rot="5400000">
            <a:off x="8793537" y="5426433"/>
            <a:ext cx="91567" cy="91567"/>
          </a:xfrm>
          <a:custGeom>
            <a:avLst/>
            <a:gdLst>
              <a:gd name="connsiteX0" fmla="*/ 0 w 605684"/>
              <a:gd name="connsiteY0" fmla="*/ 302842 h 605684"/>
              <a:gd name="connsiteX1" fmla="*/ 108078 w 605684"/>
              <a:gd name="connsiteY1" fmla="*/ 194764 h 605684"/>
              <a:gd name="connsiteX2" fmla="*/ 194764 w 605684"/>
              <a:gd name="connsiteY2" fmla="*/ 194764 h 605684"/>
              <a:gd name="connsiteX3" fmla="*/ 194764 w 605684"/>
              <a:gd name="connsiteY3" fmla="*/ 108078 h 605684"/>
              <a:gd name="connsiteX4" fmla="*/ 302842 w 605684"/>
              <a:gd name="connsiteY4" fmla="*/ 0 h 605684"/>
              <a:gd name="connsiteX5" fmla="*/ 410920 w 605684"/>
              <a:gd name="connsiteY5" fmla="*/ 108078 h 605684"/>
              <a:gd name="connsiteX6" fmla="*/ 410920 w 605684"/>
              <a:gd name="connsiteY6" fmla="*/ 194764 h 605684"/>
              <a:gd name="connsiteX7" fmla="*/ 497606 w 605684"/>
              <a:gd name="connsiteY7" fmla="*/ 194764 h 605684"/>
              <a:gd name="connsiteX8" fmla="*/ 605684 w 605684"/>
              <a:gd name="connsiteY8" fmla="*/ 302842 h 605684"/>
              <a:gd name="connsiteX9" fmla="*/ 497606 w 605684"/>
              <a:gd name="connsiteY9" fmla="*/ 410920 h 605684"/>
              <a:gd name="connsiteX10" fmla="*/ 410920 w 605684"/>
              <a:gd name="connsiteY10" fmla="*/ 410920 h 605684"/>
              <a:gd name="connsiteX11" fmla="*/ 410920 w 605684"/>
              <a:gd name="connsiteY11" fmla="*/ 497606 h 605684"/>
              <a:gd name="connsiteX12" fmla="*/ 302842 w 605684"/>
              <a:gd name="connsiteY12" fmla="*/ 605684 h 605684"/>
              <a:gd name="connsiteX13" fmla="*/ 194764 w 605684"/>
              <a:gd name="connsiteY13" fmla="*/ 497606 h 605684"/>
              <a:gd name="connsiteX14" fmla="*/ 194764 w 605684"/>
              <a:gd name="connsiteY14" fmla="*/ 410920 h 605684"/>
              <a:gd name="connsiteX15" fmla="*/ 108078 w 605684"/>
              <a:gd name="connsiteY15" fmla="*/ 410920 h 605684"/>
              <a:gd name="connsiteX16" fmla="*/ 0 w 605684"/>
              <a:gd name="connsiteY16" fmla="*/ 302842 h 6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5684" h="605684">
                <a:moveTo>
                  <a:pt x="0" y="302842"/>
                </a:moveTo>
                <a:cubicBezTo>
                  <a:pt x="0" y="243152"/>
                  <a:pt x="48388" y="194764"/>
                  <a:pt x="108078" y="194764"/>
                </a:cubicBezTo>
                <a:lnTo>
                  <a:pt x="194764" y="194764"/>
                </a:lnTo>
                <a:lnTo>
                  <a:pt x="194764" y="108078"/>
                </a:lnTo>
                <a:cubicBezTo>
                  <a:pt x="194764" y="48388"/>
                  <a:pt x="243152" y="0"/>
                  <a:pt x="302842" y="0"/>
                </a:cubicBezTo>
                <a:cubicBezTo>
                  <a:pt x="362532" y="0"/>
                  <a:pt x="410920" y="48388"/>
                  <a:pt x="410920" y="108078"/>
                </a:cubicBezTo>
                <a:lnTo>
                  <a:pt x="410920" y="194764"/>
                </a:lnTo>
                <a:lnTo>
                  <a:pt x="497606" y="194764"/>
                </a:lnTo>
                <a:cubicBezTo>
                  <a:pt x="557296" y="194764"/>
                  <a:pt x="605684" y="243152"/>
                  <a:pt x="605684" y="302842"/>
                </a:cubicBezTo>
                <a:cubicBezTo>
                  <a:pt x="605684" y="362532"/>
                  <a:pt x="557296" y="410920"/>
                  <a:pt x="497606" y="410920"/>
                </a:cubicBezTo>
                <a:lnTo>
                  <a:pt x="410920" y="410920"/>
                </a:lnTo>
                <a:lnTo>
                  <a:pt x="410920" y="497606"/>
                </a:lnTo>
                <a:cubicBezTo>
                  <a:pt x="410920" y="557296"/>
                  <a:pt x="362532" y="605684"/>
                  <a:pt x="302842" y="605684"/>
                </a:cubicBezTo>
                <a:cubicBezTo>
                  <a:pt x="243152" y="605684"/>
                  <a:pt x="194764" y="557296"/>
                  <a:pt x="194764" y="497606"/>
                </a:cubicBezTo>
                <a:lnTo>
                  <a:pt x="194764" y="410920"/>
                </a:lnTo>
                <a:lnTo>
                  <a:pt x="108078" y="410920"/>
                </a:lnTo>
                <a:cubicBezTo>
                  <a:pt x="48388" y="410920"/>
                  <a:pt x="0" y="362532"/>
                  <a:pt x="0" y="3028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1" name="Forma Livre: Forma 50">
            <a:extLst>
              <a:ext uri="{FF2B5EF4-FFF2-40B4-BE49-F238E27FC236}">
                <a16:creationId xmlns:a16="http://schemas.microsoft.com/office/drawing/2014/main" id="{99FE11E6-C13C-E746-63EA-3AFC945EFC4D}"/>
              </a:ext>
            </a:extLst>
          </p:cNvPr>
          <p:cNvSpPr/>
          <p:nvPr/>
        </p:nvSpPr>
        <p:spPr>
          <a:xfrm rot="5400000">
            <a:off x="9925216" y="5426433"/>
            <a:ext cx="91567" cy="91567"/>
          </a:xfrm>
          <a:custGeom>
            <a:avLst/>
            <a:gdLst>
              <a:gd name="connsiteX0" fmla="*/ 0 w 605684"/>
              <a:gd name="connsiteY0" fmla="*/ 302842 h 605684"/>
              <a:gd name="connsiteX1" fmla="*/ 108078 w 605684"/>
              <a:gd name="connsiteY1" fmla="*/ 194764 h 605684"/>
              <a:gd name="connsiteX2" fmla="*/ 194764 w 605684"/>
              <a:gd name="connsiteY2" fmla="*/ 194764 h 605684"/>
              <a:gd name="connsiteX3" fmla="*/ 194764 w 605684"/>
              <a:gd name="connsiteY3" fmla="*/ 108078 h 605684"/>
              <a:gd name="connsiteX4" fmla="*/ 302842 w 605684"/>
              <a:gd name="connsiteY4" fmla="*/ 0 h 605684"/>
              <a:gd name="connsiteX5" fmla="*/ 410920 w 605684"/>
              <a:gd name="connsiteY5" fmla="*/ 108078 h 605684"/>
              <a:gd name="connsiteX6" fmla="*/ 410920 w 605684"/>
              <a:gd name="connsiteY6" fmla="*/ 194764 h 605684"/>
              <a:gd name="connsiteX7" fmla="*/ 497606 w 605684"/>
              <a:gd name="connsiteY7" fmla="*/ 194764 h 605684"/>
              <a:gd name="connsiteX8" fmla="*/ 605684 w 605684"/>
              <a:gd name="connsiteY8" fmla="*/ 302842 h 605684"/>
              <a:gd name="connsiteX9" fmla="*/ 497606 w 605684"/>
              <a:gd name="connsiteY9" fmla="*/ 410920 h 605684"/>
              <a:gd name="connsiteX10" fmla="*/ 410920 w 605684"/>
              <a:gd name="connsiteY10" fmla="*/ 410920 h 605684"/>
              <a:gd name="connsiteX11" fmla="*/ 410920 w 605684"/>
              <a:gd name="connsiteY11" fmla="*/ 497606 h 605684"/>
              <a:gd name="connsiteX12" fmla="*/ 302842 w 605684"/>
              <a:gd name="connsiteY12" fmla="*/ 605684 h 605684"/>
              <a:gd name="connsiteX13" fmla="*/ 194764 w 605684"/>
              <a:gd name="connsiteY13" fmla="*/ 497606 h 605684"/>
              <a:gd name="connsiteX14" fmla="*/ 194764 w 605684"/>
              <a:gd name="connsiteY14" fmla="*/ 410920 h 605684"/>
              <a:gd name="connsiteX15" fmla="*/ 108078 w 605684"/>
              <a:gd name="connsiteY15" fmla="*/ 410920 h 605684"/>
              <a:gd name="connsiteX16" fmla="*/ 0 w 605684"/>
              <a:gd name="connsiteY16" fmla="*/ 302842 h 6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5684" h="605684">
                <a:moveTo>
                  <a:pt x="0" y="302842"/>
                </a:moveTo>
                <a:cubicBezTo>
                  <a:pt x="0" y="243152"/>
                  <a:pt x="48388" y="194764"/>
                  <a:pt x="108078" y="194764"/>
                </a:cubicBezTo>
                <a:lnTo>
                  <a:pt x="194764" y="194764"/>
                </a:lnTo>
                <a:lnTo>
                  <a:pt x="194764" y="108078"/>
                </a:lnTo>
                <a:cubicBezTo>
                  <a:pt x="194764" y="48388"/>
                  <a:pt x="243152" y="0"/>
                  <a:pt x="302842" y="0"/>
                </a:cubicBezTo>
                <a:cubicBezTo>
                  <a:pt x="362532" y="0"/>
                  <a:pt x="410920" y="48388"/>
                  <a:pt x="410920" y="108078"/>
                </a:cubicBezTo>
                <a:lnTo>
                  <a:pt x="410920" y="194764"/>
                </a:lnTo>
                <a:lnTo>
                  <a:pt x="497606" y="194764"/>
                </a:lnTo>
                <a:cubicBezTo>
                  <a:pt x="557296" y="194764"/>
                  <a:pt x="605684" y="243152"/>
                  <a:pt x="605684" y="302842"/>
                </a:cubicBezTo>
                <a:cubicBezTo>
                  <a:pt x="605684" y="362532"/>
                  <a:pt x="557296" y="410920"/>
                  <a:pt x="497606" y="410920"/>
                </a:cubicBezTo>
                <a:lnTo>
                  <a:pt x="410920" y="410920"/>
                </a:lnTo>
                <a:lnTo>
                  <a:pt x="410920" y="497606"/>
                </a:lnTo>
                <a:cubicBezTo>
                  <a:pt x="410920" y="557296"/>
                  <a:pt x="362532" y="605684"/>
                  <a:pt x="302842" y="605684"/>
                </a:cubicBezTo>
                <a:cubicBezTo>
                  <a:pt x="243152" y="605684"/>
                  <a:pt x="194764" y="557296"/>
                  <a:pt x="194764" y="497606"/>
                </a:cubicBezTo>
                <a:lnTo>
                  <a:pt x="194764" y="410920"/>
                </a:lnTo>
                <a:lnTo>
                  <a:pt x="108078" y="410920"/>
                </a:lnTo>
                <a:cubicBezTo>
                  <a:pt x="48388" y="410920"/>
                  <a:pt x="0" y="362532"/>
                  <a:pt x="0" y="3028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52" name="Forma Livre: Forma 51">
            <a:extLst>
              <a:ext uri="{FF2B5EF4-FFF2-40B4-BE49-F238E27FC236}">
                <a16:creationId xmlns:a16="http://schemas.microsoft.com/office/drawing/2014/main" id="{2E498F64-738A-12E5-EA72-FC3A1AAE3B95}"/>
              </a:ext>
            </a:extLst>
          </p:cNvPr>
          <p:cNvSpPr/>
          <p:nvPr/>
        </p:nvSpPr>
        <p:spPr>
          <a:xfrm rot="5400000">
            <a:off x="10479876" y="5426433"/>
            <a:ext cx="91567" cy="91567"/>
          </a:xfrm>
          <a:custGeom>
            <a:avLst/>
            <a:gdLst>
              <a:gd name="connsiteX0" fmla="*/ 0 w 605684"/>
              <a:gd name="connsiteY0" fmla="*/ 302842 h 605684"/>
              <a:gd name="connsiteX1" fmla="*/ 108078 w 605684"/>
              <a:gd name="connsiteY1" fmla="*/ 194764 h 605684"/>
              <a:gd name="connsiteX2" fmla="*/ 194764 w 605684"/>
              <a:gd name="connsiteY2" fmla="*/ 194764 h 605684"/>
              <a:gd name="connsiteX3" fmla="*/ 194764 w 605684"/>
              <a:gd name="connsiteY3" fmla="*/ 108078 h 605684"/>
              <a:gd name="connsiteX4" fmla="*/ 302842 w 605684"/>
              <a:gd name="connsiteY4" fmla="*/ 0 h 605684"/>
              <a:gd name="connsiteX5" fmla="*/ 410920 w 605684"/>
              <a:gd name="connsiteY5" fmla="*/ 108078 h 605684"/>
              <a:gd name="connsiteX6" fmla="*/ 410920 w 605684"/>
              <a:gd name="connsiteY6" fmla="*/ 194764 h 605684"/>
              <a:gd name="connsiteX7" fmla="*/ 497606 w 605684"/>
              <a:gd name="connsiteY7" fmla="*/ 194764 h 605684"/>
              <a:gd name="connsiteX8" fmla="*/ 605684 w 605684"/>
              <a:gd name="connsiteY8" fmla="*/ 302842 h 605684"/>
              <a:gd name="connsiteX9" fmla="*/ 497606 w 605684"/>
              <a:gd name="connsiteY9" fmla="*/ 410920 h 605684"/>
              <a:gd name="connsiteX10" fmla="*/ 410920 w 605684"/>
              <a:gd name="connsiteY10" fmla="*/ 410920 h 605684"/>
              <a:gd name="connsiteX11" fmla="*/ 410920 w 605684"/>
              <a:gd name="connsiteY11" fmla="*/ 497606 h 605684"/>
              <a:gd name="connsiteX12" fmla="*/ 302842 w 605684"/>
              <a:gd name="connsiteY12" fmla="*/ 605684 h 605684"/>
              <a:gd name="connsiteX13" fmla="*/ 194764 w 605684"/>
              <a:gd name="connsiteY13" fmla="*/ 497606 h 605684"/>
              <a:gd name="connsiteX14" fmla="*/ 194764 w 605684"/>
              <a:gd name="connsiteY14" fmla="*/ 410920 h 605684"/>
              <a:gd name="connsiteX15" fmla="*/ 108078 w 605684"/>
              <a:gd name="connsiteY15" fmla="*/ 410920 h 605684"/>
              <a:gd name="connsiteX16" fmla="*/ 0 w 605684"/>
              <a:gd name="connsiteY16" fmla="*/ 302842 h 605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5684" h="605684">
                <a:moveTo>
                  <a:pt x="0" y="302842"/>
                </a:moveTo>
                <a:cubicBezTo>
                  <a:pt x="0" y="243152"/>
                  <a:pt x="48388" y="194764"/>
                  <a:pt x="108078" y="194764"/>
                </a:cubicBezTo>
                <a:lnTo>
                  <a:pt x="194764" y="194764"/>
                </a:lnTo>
                <a:lnTo>
                  <a:pt x="194764" y="108078"/>
                </a:lnTo>
                <a:cubicBezTo>
                  <a:pt x="194764" y="48388"/>
                  <a:pt x="243152" y="0"/>
                  <a:pt x="302842" y="0"/>
                </a:cubicBezTo>
                <a:cubicBezTo>
                  <a:pt x="362532" y="0"/>
                  <a:pt x="410920" y="48388"/>
                  <a:pt x="410920" y="108078"/>
                </a:cubicBezTo>
                <a:lnTo>
                  <a:pt x="410920" y="194764"/>
                </a:lnTo>
                <a:lnTo>
                  <a:pt x="497606" y="194764"/>
                </a:lnTo>
                <a:cubicBezTo>
                  <a:pt x="557296" y="194764"/>
                  <a:pt x="605684" y="243152"/>
                  <a:pt x="605684" y="302842"/>
                </a:cubicBezTo>
                <a:cubicBezTo>
                  <a:pt x="605684" y="362532"/>
                  <a:pt x="557296" y="410920"/>
                  <a:pt x="497606" y="410920"/>
                </a:cubicBezTo>
                <a:lnTo>
                  <a:pt x="410920" y="410920"/>
                </a:lnTo>
                <a:lnTo>
                  <a:pt x="410920" y="497606"/>
                </a:lnTo>
                <a:cubicBezTo>
                  <a:pt x="410920" y="557296"/>
                  <a:pt x="362532" y="605684"/>
                  <a:pt x="302842" y="605684"/>
                </a:cubicBezTo>
                <a:cubicBezTo>
                  <a:pt x="243152" y="605684"/>
                  <a:pt x="194764" y="557296"/>
                  <a:pt x="194764" y="497606"/>
                </a:cubicBezTo>
                <a:lnTo>
                  <a:pt x="194764" y="410920"/>
                </a:lnTo>
                <a:lnTo>
                  <a:pt x="108078" y="410920"/>
                </a:lnTo>
                <a:cubicBezTo>
                  <a:pt x="48388" y="410920"/>
                  <a:pt x="0" y="362532"/>
                  <a:pt x="0" y="30284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9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>
            <a:extLst>
              <a:ext uri="{FF2B5EF4-FFF2-40B4-BE49-F238E27FC236}">
                <a16:creationId xmlns:a16="http://schemas.microsoft.com/office/drawing/2014/main" id="{D5423ED4-4AAE-B6EA-58E9-C8CA09697C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6F1FCE-89AC-6409-0C7B-F96974726C67}"/>
              </a:ext>
            </a:extLst>
          </p:cNvPr>
          <p:cNvSpPr txBox="1"/>
          <p:nvPr/>
        </p:nvSpPr>
        <p:spPr>
          <a:xfrm>
            <a:off x="655419" y="3958341"/>
            <a:ext cx="6200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CAPÍTULO 2</a:t>
            </a:r>
            <a:endParaRPr lang="pt-BR" sz="80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F3C3C11-8CE7-48F5-CBA8-A741072E9939}"/>
              </a:ext>
            </a:extLst>
          </p:cNvPr>
          <p:cNvSpPr txBox="1"/>
          <p:nvPr/>
        </p:nvSpPr>
        <p:spPr>
          <a:xfrm>
            <a:off x="655419" y="4897059"/>
            <a:ext cx="8018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solidFill>
                  <a:schemeClr val="bg1">
                    <a:lumMod val="85000"/>
                  </a:schemeClr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REFORMA </a:t>
            </a:r>
            <a:r>
              <a:rPr lang="pt-BR" sz="4400" b="1" dirty="0">
                <a:solidFill>
                  <a:srgbClr val="FFC000"/>
                </a:solidFill>
                <a:latin typeface="Bahnschrift SemiCondensed" panose="020B0502040204020203" pitchFamily="34" charset="0"/>
                <a:ea typeface="+mj-ea"/>
                <a:cs typeface="+mj-cs"/>
              </a:rPr>
              <a:t>TRIBUTÁRIA</a:t>
            </a:r>
            <a:endParaRPr lang="pt-BR" sz="4400" dirty="0">
              <a:solidFill>
                <a:srgbClr val="FFC000"/>
              </a:solidFill>
              <a:latin typeface="Bahnschrift SemiCondensed" panose="020B0502040204020203" pitchFamily="34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4F60015-F6D4-982A-3268-7217DA50A5BA}"/>
              </a:ext>
            </a:extLst>
          </p:cNvPr>
          <p:cNvGrpSpPr/>
          <p:nvPr/>
        </p:nvGrpSpPr>
        <p:grpSpPr>
          <a:xfrm>
            <a:off x="9085858" y="6074888"/>
            <a:ext cx="2554684" cy="505386"/>
            <a:chOff x="8279549" y="5882592"/>
            <a:chExt cx="3342935" cy="661323"/>
          </a:xfrm>
        </p:grpSpPr>
        <p:pic>
          <p:nvPicPr>
            <p:cNvPr id="21" name="Imagem 20" descr="Desenho de rosto de pessoa visto de perto&#10;&#10;Descrição gerada automaticamente com confiança média">
              <a:extLst>
                <a:ext uri="{FF2B5EF4-FFF2-40B4-BE49-F238E27FC236}">
                  <a16:creationId xmlns:a16="http://schemas.microsoft.com/office/drawing/2014/main" id="{B9E3A828-0D01-2D6C-B3E5-47EE1621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8347" y="5882592"/>
              <a:ext cx="1354137" cy="661323"/>
            </a:xfrm>
            <a:prstGeom prst="rect">
              <a:avLst/>
            </a:prstGeom>
          </p:spPr>
        </p:pic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AF8E4F5D-8BCB-3DCC-D10E-3094D1CBD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79549" y="5984830"/>
              <a:ext cx="1807633" cy="542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031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ulher em frente a prateleira de loja&#10;&#10;Descrição gerada automaticamente">
            <a:extLst>
              <a:ext uri="{FF2B5EF4-FFF2-40B4-BE49-F238E27FC236}">
                <a16:creationId xmlns:a16="http://schemas.microsoft.com/office/drawing/2014/main" id="{3CC43053-FA6D-F2CF-D707-AF5C6A706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1134A56-1D6B-5189-AC9B-AFF796C56E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54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9026990-767E-CC74-117F-4869E9D61516}"/>
              </a:ext>
            </a:extLst>
          </p:cNvPr>
          <p:cNvSpPr txBox="1"/>
          <p:nvPr/>
        </p:nvSpPr>
        <p:spPr>
          <a:xfrm>
            <a:off x="1114030" y="2357717"/>
            <a:ext cx="430414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população, em sua grande maioria, acredita que os impostos deveriam ser aumentados para os produtos que são nocivos para a saúde ou para o meio ambiente.</a:t>
            </a:r>
            <a:endParaRPr lang="pt-BR" sz="3200" b="1" dirty="0">
              <a:solidFill>
                <a:srgbClr val="FED54F"/>
              </a:solidFill>
              <a:latin typeface="Bahnschrift SemiCondensed" panose="020B05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A0BAACF-14A7-2F6C-7939-D60FEED8C64F}"/>
              </a:ext>
            </a:extLst>
          </p:cNvPr>
          <p:cNvSpPr txBox="1"/>
          <p:nvPr/>
        </p:nvSpPr>
        <p:spPr>
          <a:xfrm>
            <a:off x="415554" y="427546"/>
            <a:ext cx="5853541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138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+mn-ea"/>
                <a:cs typeface="+mn-cs"/>
              </a:rPr>
              <a:t>9</a:t>
            </a:r>
            <a:endParaRPr lang="pt-BR" sz="8000" dirty="0">
              <a:solidFill>
                <a:srgbClr val="FED54F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1C8D69F-1CF3-C416-24F2-9B3659B8ACFE}"/>
              </a:ext>
            </a:extLst>
          </p:cNvPr>
          <p:cNvSpPr txBox="1"/>
          <p:nvPr/>
        </p:nvSpPr>
        <p:spPr>
          <a:xfrm>
            <a:off x="1297307" y="960853"/>
            <a:ext cx="3021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em cada 10 desejam o aumento de tributos para produtos nocivos</a:t>
            </a:r>
            <a:endParaRPr kumimoji="0" lang="pt-BR" sz="54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23D176D-1114-A540-9BCB-0B32B9FA352A}"/>
              </a:ext>
            </a:extLst>
          </p:cNvPr>
          <p:cNvSpPr txBox="1"/>
          <p:nvPr/>
        </p:nvSpPr>
        <p:spPr>
          <a:xfrm>
            <a:off x="7329057" y="1435311"/>
            <a:ext cx="4019291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CONTRA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o governo conceda incentivos fiscais para fabricantes de produtos que fazem mal à saúde e ao Meio Ambiente, como cigarro, bebidas alcoólicas e alimentos ultraprocessados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56459FD-104D-BE1C-8DFA-CAA8B0AC1E61}"/>
              </a:ext>
            </a:extLst>
          </p:cNvPr>
          <p:cNvGrpSpPr/>
          <p:nvPr/>
        </p:nvGrpSpPr>
        <p:grpSpPr>
          <a:xfrm>
            <a:off x="7469442" y="576913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A8D7EA4-3AA1-E606-6FBD-B8241428F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A2912B8-B52E-AEB1-74CB-B038C6F75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2A0F4E29-2820-599C-FA07-708BB9168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BE3F5AF-0B5F-83C2-D51C-6610B8F5A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B317E6DC-E1E9-BDF0-7CBF-E1CF65E69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7CD686B-EB76-570E-E3B5-68736ABB8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E8D07552-605C-255B-B7A5-F8E68D130A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7C54AEE8-9417-6A70-9FC7-13B0E9EF7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6DDD50D2-BA1D-4D37-FFE5-9BFEA4540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7F7D29E-93A4-91CB-E635-8DA5909A0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88DA001-8E3C-BB3B-8540-A1E287C55C9F}"/>
              </a:ext>
            </a:extLst>
          </p:cNvPr>
          <p:cNvSpPr txBox="1"/>
          <p:nvPr/>
        </p:nvSpPr>
        <p:spPr>
          <a:xfrm>
            <a:off x="7358276" y="899446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6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552C456-8CC6-7639-BAE8-866BE01544EC}"/>
              </a:ext>
            </a:extLst>
          </p:cNvPr>
          <p:cNvSpPr txBox="1"/>
          <p:nvPr/>
        </p:nvSpPr>
        <p:spPr>
          <a:xfrm>
            <a:off x="7329057" y="3464106"/>
            <a:ext cx="40192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os recursos arrecadados com o imposto sobre produtos que fazem mal à saúde, como cigarro, bebidas alcoólicas e alimentos ultraprocessados, sejam destinados ao SUS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15AC6B7-7907-CA7D-F87A-A52584C87BD2}"/>
              </a:ext>
            </a:extLst>
          </p:cNvPr>
          <p:cNvGrpSpPr/>
          <p:nvPr/>
        </p:nvGrpSpPr>
        <p:grpSpPr>
          <a:xfrm>
            <a:off x="7469442" y="2605708"/>
            <a:ext cx="2244423" cy="386213"/>
            <a:chOff x="4224881" y="1161201"/>
            <a:chExt cx="1533804" cy="263932"/>
          </a:xfrm>
          <a:solidFill>
            <a:schemeClr val="bg1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9AB8E8C-7543-C8CB-2AA5-26BA08708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351AD68E-2E8A-AA53-775D-78C2E38CD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DC2F3871-9665-BB90-04EB-489AFF021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5724F56D-542B-44C7-CC02-C0E81D372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E5CA89A-DCC4-7819-0308-3E59DC367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431DA42-47A8-BAC9-DB06-603BBEA3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88233251-EC5C-A991-7EC3-D5B17874C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2134D33E-F8D4-F2F9-048B-D11B6E554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27658E98-6AB6-693A-6B5A-7CE1F50B3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FA4F729D-BB77-FA5F-0CC5-86AC3AF09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8E917E98-078B-0278-3300-5A9034F0B5C5}"/>
              </a:ext>
            </a:extLst>
          </p:cNvPr>
          <p:cNvSpPr txBox="1"/>
          <p:nvPr/>
        </p:nvSpPr>
        <p:spPr>
          <a:xfrm>
            <a:off x="7358276" y="2928241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7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0FD5367D-0678-63E8-C12F-93100C39893F}"/>
              </a:ext>
            </a:extLst>
          </p:cNvPr>
          <p:cNvSpPr txBox="1"/>
          <p:nvPr/>
        </p:nvSpPr>
        <p:spPr>
          <a:xfrm>
            <a:off x="7329057" y="5622327"/>
            <a:ext cx="40192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São </a:t>
            </a:r>
            <a:r>
              <a:rPr lang="pt-BR" sz="1600" b="1" dirty="0">
                <a:solidFill>
                  <a:srgbClr val="FED54F"/>
                </a:solidFill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A FAVOR</a:t>
            </a:r>
            <a:r>
              <a:rPr lang="pt-BR" sz="1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que a Cesta Básica seja composta exclusivamente por alimentos saudáveis, como frutas e arroz e feijão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5CAA23F-D303-87A2-8B6D-13A4B2DE211D}"/>
              </a:ext>
            </a:extLst>
          </p:cNvPr>
          <p:cNvGrpSpPr/>
          <p:nvPr/>
        </p:nvGrpSpPr>
        <p:grpSpPr>
          <a:xfrm>
            <a:off x="7469442" y="4763929"/>
            <a:ext cx="2244423" cy="386213"/>
            <a:chOff x="4224881" y="1161201"/>
            <a:chExt cx="1533804" cy="263932"/>
          </a:xfrm>
          <a:solidFill>
            <a:srgbClr val="FFC000"/>
          </a:solidFill>
        </p:grpSpPr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E00E5237-7632-92ED-9050-25E005BAE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91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D4B19D7E-8A38-13DE-AFCE-78A3949A0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593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C331DDC9-3CC6-DB02-BE30-7376FF948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27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id="{4A2C1A81-50F7-A9F3-8863-30076B7A3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1063A905-F252-98D3-0088-140C3FDA1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62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6" name="Freeform 6">
              <a:extLst>
                <a:ext uri="{FF2B5EF4-FFF2-40B4-BE49-F238E27FC236}">
                  <a16:creationId xmlns:a16="http://schemas.microsoft.com/office/drawing/2014/main" id="{C3B225B3-7849-8D12-943F-15E20BE39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305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7" name="Freeform 6">
              <a:extLst>
                <a:ext uri="{FF2B5EF4-FFF2-40B4-BE49-F238E27FC236}">
                  <a16:creationId xmlns:a16="http://schemas.microsoft.com/office/drawing/2014/main" id="{EFE60E14-EFC8-B435-2586-C2D7AD36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980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8" name="Freeform 6">
              <a:extLst>
                <a:ext uri="{FF2B5EF4-FFF2-40B4-BE49-F238E27FC236}">
                  <a16:creationId xmlns:a16="http://schemas.microsoft.com/office/drawing/2014/main" id="{1DD44CAC-A9D0-A66D-C4D0-292560AB4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881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id="{82B342EC-BA50-1417-176D-8B0806B1E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559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7CCD9583-07DD-C344-4C21-A2CF54B09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237" y="1161201"/>
              <a:ext cx="96705" cy="263932"/>
            </a:xfrm>
            <a:custGeom>
              <a:avLst/>
              <a:gdLst/>
              <a:ahLst/>
              <a:cxnLst/>
              <a:rect l="l" t="t" r="r" b="b"/>
              <a:pathLst>
                <a:path w="472857" h="1260000">
                  <a:moveTo>
                    <a:pt x="113074" y="235464"/>
                  </a:moveTo>
                  <a:cubicBezTo>
                    <a:pt x="118785" y="235464"/>
                    <a:pt x="123354" y="235464"/>
                    <a:pt x="127923" y="236606"/>
                  </a:cubicBezTo>
                  <a:cubicBezTo>
                    <a:pt x="127923" y="236606"/>
                    <a:pt x="127923" y="236606"/>
                    <a:pt x="350645" y="235464"/>
                  </a:cubicBezTo>
                  <a:cubicBezTo>
                    <a:pt x="352930" y="235464"/>
                    <a:pt x="356356" y="235464"/>
                    <a:pt x="359783" y="235464"/>
                  </a:cubicBezTo>
                  <a:cubicBezTo>
                    <a:pt x="400901" y="237748"/>
                    <a:pt x="431739" y="258308"/>
                    <a:pt x="452298" y="296000"/>
                  </a:cubicBezTo>
                  <a:cubicBezTo>
                    <a:pt x="462578" y="315417"/>
                    <a:pt x="468288" y="334834"/>
                    <a:pt x="470573" y="353109"/>
                  </a:cubicBezTo>
                  <a:lnTo>
                    <a:pt x="472857" y="690052"/>
                  </a:lnTo>
                  <a:cubicBezTo>
                    <a:pt x="472857" y="698047"/>
                    <a:pt x="469431" y="706043"/>
                    <a:pt x="462578" y="712896"/>
                  </a:cubicBezTo>
                  <a:cubicBezTo>
                    <a:pt x="454582" y="722033"/>
                    <a:pt x="444303" y="726602"/>
                    <a:pt x="432881" y="727744"/>
                  </a:cubicBezTo>
                  <a:cubicBezTo>
                    <a:pt x="421460" y="727744"/>
                    <a:pt x="410038" y="725460"/>
                    <a:pt x="400901" y="717464"/>
                  </a:cubicBezTo>
                  <a:cubicBezTo>
                    <a:pt x="391763" y="710611"/>
                    <a:pt x="387195" y="703758"/>
                    <a:pt x="387195" y="695763"/>
                  </a:cubicBezTo>
                  <a:cubicBezTo>
                    <a:pt x="387195" y="695763"/>
                    <a:pt x="387195" y="695763"/>
                    <a:pt x="383768" y="391943"/>
                  </a:cubicBezTo>
                  <a:cubicBezTo>
                    <a:pt x="383768" y="391943"/>
                    <a:pt x="383768" y="391943"/>
                    <a:pt x="381341" y="391800"/>
                  </a:cubicBezTo>
                  <a:lnTo>
                    <a:pt x="364351" y="390801"/>
                  </a:lnTo>
                  <a:cubicBezTo>
                    <a:pt x="366636" y="915062"/>
                    <a:pt x="366636" y="1186901"/>
                    <a:pt x="364351" y="1205175"/>
                  </a:cubicBezTo>
                  <a:cubicBezTo>
                    <a:pt x="360925" y="1226877"/>
                    <a:pt x="354072" y="1241725"/>
                    <a:pt x="343792" y="1249721"/>
                  </a:cubicBezTo>
                  <a:cubicBezTo>
                    <a:pt x="335797" y="1256574"/>
                    <a:pt x="324375" y="1260000"/>
                    <a:pt x="310669" y="1260000"/>
                  </a:cubicBezTo>
                  <a:cubicBezTo>
                    <a:pt x="295821" y="1260000"/>
                    <a:pt x="283257" y="1255431"/>
                    <a:pt x="271836" y="1246294"/>
                  </a:cubicBezTo>
                  <a:cubicBezTo>
                    <a:pt x="259272" y="1234872"/>
                    <a:pt x="252419" y="1218882"/>
                    <a:pt x="251277" y="1198322"/>
                  </a:cubicBezTo>
                  <a:cubicBezTo>
                    <a:pt x="251277" y="1198322"/>
                    <a:pt x="251277" y="1198322"/>
                    <a:pt x="251277" y="724318"/>
                  </a:cubicBezTo>
                  <a:cubicBezTo>
                    <a:pt x="251277" y="724318"/>
                    <a:pt x="251277" y="724318"/>
                    <a:pt x="226149" y="725460"/>
                  </a:cubicBezTo>
                  <a:cubicBezTo>
                    <a:pt x="226149" y="725460"/>
                    <a:pt x="226149" y="725460"/>
                    <a:pt x="225007" y="934479"/>
                  </a:cubicBezTo>
                  <a:cubicBezTo>
                    <a:pt x="225007" y="1079536"/>
                    <a:pt x="225007" y="1166341"/>
                    <a:pt x="223865" y="1196038"/>
                  </a:cubicBezTo>
                  <a:cubicBezTo>
                    <a:pt x="222723" y="1225735"/>
                    <a:pt x="212443" y="1245152"/>
                    <a:pt x="194168" y="1254289"/>
                  </a:cubicBezTo>
                  <a:cubicBezTo>
                    <a:pt x="183889" y="1258858"/>
                    <a:pt x="174752" y="1260000"/>
                    <a:pt x="165614" y="1258858"/>
                  </a:cubicBezTo>
                  <a:cubicBezTo>
                    <a:pt x="151908" y="1258858"/>
                    <a:pt x="140487" y="1254289"/>
                    <a:pt x="131349" y="1245152"/>
                  </a:cubicBezTo>
                  <a:cubicBezTo>
                    <a:pt x="121070" y="1234872"/>
                    <a:pt x="114217" y="1221166"/>
                    <a:pt x="110790" y="1201749"/>
                  </a:cubicBezTo>
                  <a:cubicBezTo>
                    <a:pt x="110790" y="1201749"/>
                    <a:pt x="110790" y="1201749"/>
                    <a:pt x="108506" y="436488"/>
                  </a:cubicBezTo>
                  <a:cubicBezTo>
                    <a:pt x="108506" y="436488"/>
                    <a:pt x="108506" y="436488"/>
                    <a:pt x="108506" y="390801"/>
                  </a:cubicBezTo>
                  <a:cubicBezTo>
                    <a:pt x="108506" y="390801"/>
                    <a:pt x="108506" y="390801"/>
                    <a:pt x="86805" y="390801"/>
                  </a:cubicBezTo>
                  <a:cubicBezTo>
                    <a:pt x="86805" y="390801"/>
                    <a:pt x="86805" y="390801"/>
                    <a:pt x="86805" y="695763"/>
                  </a:cubicBezTo>
                  <a:cubicBezTo>
                    <a:pt x="86805" y="703758"/>
                    <a:pt x="82236" y="710611"/>
                    <a:pt x="73099" y="717464"/>
                  </a:cubicBezTo>
                  <a:cubicBezTo>
                    <a:pt x="62819" y="725460"/>
                    <a:pt x="52540" y="727744"/>
                    <a:pt x="39976" y="727744"/>
                  </a:cubicBezTo>
                  <a:cubicBezTo>
                    <a:pt x="28554" y="726602"/>
                    <a:pt x="18275" y="722033"/>
                    <a:pt x="11422" y="712896"/>
                  </a:cubicBezTo>
                  <a:cubicBezTo>
                    <a:pt x="3426" y="706043"/>
                    <a:pt x="0" y="698047"/>
                    <a:pt x="0" y="690052"/>
                  </a:cubicBezTo>
                  <a:cubicBezTo>
                    <a:pt x="0" y="690052"/>
                    <a:pt x="0" y="690052"/>
                    <a:pt x="2284" y="353109"/>
                  </a:cubicBezTo>
                  <a:cubicBezTo>
                    <a:pt x="4569" y="334834"/>
                    <a:pt x="11422" y="315417"/>
                    <a:pt x="20559" y="296000"/>
                  </a:cubicBezTo>
                  <a:cubicBezTo>
                    <a:pt x="42260" y="258308"/>
                    <a:pt x="73099" y="237748"/>
                    <a:pt x="113074" y="235464"/>
                  </a:cubicBezTo>
                  <a:close/>
                  <a:moveTo>
                    <a:pt x="234165" y="0"/>
                  </a:moveTo>
                  <a:cubicBezTo>
                    <a:pt x="262729" y="0"/>
                    <a:pt x="286722" y="10283"/>
                    <a:pt x="306146" y="29707"/>
                  </a:cubicBezTo>
                  <a:cubicBezTo>
                    <a:pt x="326712" y="50273"/>
                    <a:pt x="336995" y="74267"/>
                    <a:pt x="336995" y="101689"/>
                  </a:cubicBezTo>
                  <a:cubicBezTo>
                    <a:pt x="336995" y="130253"/>
                    <a:pt x="326712" y="154247"/>
                    <a:pt x="306146" y="174813"/>
                  </a:cubicBezTo>
                  <a:cubicBezTo>
                    <a:pt x="286722" y="194237"/>
                    <a:pt x="262729" y="204520"/>
                    <a:pt x="234165" y="204520"/>
                  </a:cubicBezTo>
                  <a:cubicBezTo>
                    <a:pt x="206743" y="204520"/>
                    <a:pt x="181607" y="194237"/>
                    <a:pt x="162184" y="174813"/>
                  </a:cubicBezTo>
                  <a:cubicBezTo>
                    <a:pt x="142760" y="154247"/>
                    <a:pt x="132477" y="130253"/>
                    <a:pt x="132477" y="101689"/>
                  </a:cubicBezTo>
                  <a:cubicBezTo>
                    <a:pt x="132477" y="74267"/>
                    <a:pt x="142760" y="50273"/>
                    <a:pt x="162184" y="29707"/>
                  </a:cubicBezTo>
                  <a:cubicBezTo>
                    <a:pt x="181607" y="10283"/>
                    <a:pt x="206743" y="0"/>
                    <a:pt x="234165" y="0"/>
                  </a:cubicBezTo>
                  <a:close/>
                </a:path>
              </a:pathLst>
            </a:custGeom>
            <a:solidFill>
              <a:srgbClr val="FED54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dirty="0">
                <a:solidFill>
                  <a:sysClr val="windowText" lastClr="000000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endParaRPr>
            </a:p>
          </p:txBody>
        </p:sp>
      </p:grp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83C19AE-9130-4D00-983A-644176975CF0}"/>
              </a:ext>
            </a:extLst>
          </p:cNvPr>
          <p:cNvSpPr txBox="1"/>
          <p:nvPr/>
        </p:nvSpPr>
        <p:spPr>
          <a:xfrm>
            <a:off x="7358276" y="5086462"/>
            <a:ext cx="4590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FED54F"/>
                </a:solidFill>
                <a:effectLst/>
                <a:uLnTx/>
                <a:uFillTx/>
                <a:latin typeface="Bahnschrift SemiCondensed" panose="020B05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9 em cada 10</a:t>
            </a:r>
            <a:endParaRPr kumimoji="0" lang="pt-BR" sz="7200" b="0" i="0" u="none" strike="noStrike" kern="1200" cap="none" spc="0" normalizeH="0" baseline="0" noProof="0" dirty="0">
              <a:ln>
                <a:noFill/>
              </a:ln>
              <a:solidFill>
                <a:srgbClr val="FED54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9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3189</TotalTime>
  <Words>9260</Words>
  <Application>Microsoft Office PowerPoint</Application>
  <PresentationFormat>Widescreen</PresentationFormat>
  <Paragraphs>4324</Paragraphs>
  <Slides>42</Slides>
  <Notes>0</Notes>
  <HiddenSlides>14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9" baseType="lpstr">
      <vt:lpstr>Arial</vt:lpstr>
      <vt:lpstr>Bahnschrift SemiCondensed</vt:lpstr>
      <vt:lpstr>Calibri</vt:lpstr>
      <vt:lpstr>Ebrima</vt:lpstr>
      <vt:lpstr>Segoe UI Black</vt:lpstr>
      <vt:lpstr>Wingdings 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Sulamita Bispo</dc:creator>
  <cp:lastModifiedBy>Sulamita da Silva Bispo</cp:lastModifiedBy>
  <cp:revision>977</cp:revision>
  <dcterms:created xsi:type="dcterms:W3CDTF">2022-08-23T15:15:01Z</dcterms:created>
  <dcterms:modified xsi:type="dcterms:W3CDTF">2023-07-28T20:42:54Z</dcterms:modified>
</cp:coreProperties>
</file>